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726" r:id="rId4"/>
    <p:sldMasterId id="2147483738" r:id="rId5"/>
    <p:sldMasterId id="2147483750" r:id="rId6"/>
    <p:sldMasterId id="2147483861" r:id="rId7"/>
  </p:sldMasterIdLst>
  <p:notesMasterIdLst>
    <p:notesMasterId r:id="rId63"/>
  </p:notesMasterIdLst>
  <p:handoutMasterIdLst>
    <p:handoutMasterId r:id="rId64"/>
  </p:handoutMasterIdLst>
  <p:sldIdLst>
    <p:sldId id="340" r:id="rId8"/>
    <p:sldId id="354" r:id="rId9"/>
    <p:sldId id="366" r:id="rId10"/>
    <p:sldId id="362" r:id="rId11"/>
    <p:sldId id="367" r:id="rId12"/>
    <p:sldId id="376" r:id="rId13"/>
    <p:sldId id="378" r:id="rId14"/>
    <p:sldId id="395" r:id="rId15"/>
    <p:sldId id="435" r:id="rId16"/>
    <p:sldId id="433" r:id="rId17"/>
    <p:sldId id="434" r:id="rId18"/>
    <p:sldId id="394" r:id="rId19"/>
    <p:sldId id="396" r:id="rId20"/>
    <p:sldId id="397" r:id="rId21"/>
    <p:sldId id="385" r:id="rId22"/>
    <p:sldId id="387" r:id="rId23"/>
    <p:sldId id="398" r:id="rId24"/>
    <p:sldId id="399" r:id="rId25"/>
    <p:sldId id="400" r:id="rId26"/>
    <p:sldId id="401" r:id="rId27"/>
    <p:sldId id="402" r:id="rId28"/>
    <p:sldId id="404" r:id="rId29"/>
    <p:sldId id="405" r:id="rId30"/>
    <p:sldId id="384" r:id="rId31"/>
    <p:sldId id="406" r:id="rId32"/>
    <p:sldId id="407" r:id="rId33"/>
    <p:sldId id="408" r:id="rId34"/>
    <p:sldId id="409" r:id="rId35"/>
    <p:sldId id="432" r:id="rId36"/>
    <p:sldId id="436" r:id="rId37"/>
    <p:sldId id="415" r:id="rId38"/>
    <p:sldId id="416" r:id="rId39"/>
    <p:sldId id="417" r:id="rId40"/>
    <p:sldId id="418" r:id="rId41"/>
    <p:sldId id="419" r:id="rId42"/>
    <p:sldId id="420" r:id="rId43"/>
    <p:sldId id="422" r:id="rId44"/>
    <p:sldId id="421" r:id="rId45"/>
    <p:sldId id="423" r:id="rId46"/>
    <p:sldId id="424" r:id="rId47"/>
    <p:sldId id="425" r:id="rId48"/>
    <p:sldId id="426" r:id="rId49"/>
    <p:sldId id="427" r:id="rId50"/>
    <p:sldId id="428" r:id="rId51"/>
    <p:sldId id="429" r:id="rId52"/>
    <p:sldId id="430" r:id="rId53"/>
    <p:sldId id="431" r:id="rId54"/>
    <p:sldId id="437" r:id="rId55"/>
    <p:sldId id="438" r:id="rId56"/>
    <p:sldId id="439" r:id="rId57"/>
    <p:sldId id="440" r:id="rId58"/>
    <p:sldId id="441" r:id="rId59"/>
    <p:sldId id="442" r:id="rId60"/>
    <p:sldId id="443" r:id="rId61"/>
    <p:sldId id="444" r:id="rId6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4A18"/>
    <a:srgbClr val="FC6D45"/>
    <a:srgbClr val="FC805D"/>
    <a:srgbClr val="F2F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93" autoAdjust="0"/>
    <p:restoredTop sz="94533" autoAdjust="0"/>
  </p:normalViewPr>
  <p:slideViewPr>
    <p:cSldViewPr snapToGrid="0">
      <p:cViewPr varScale="1">
        <p:scale>
          <a:sx n="108" d="100"/>
          <a:sy n="108" d="100"/>
        </p:scale>
        <p:origin x="2286" y="96"/>
      </p:cViewPr>
      <p:guideLst>
        <p:guide orient="horz" pos="2160"/>
        <p:guide pos="2880"/>
      </p:guideLst>
    </p:cSldViewPr>
  </p:slideViewPr>
  <p:outlineViewPr>
    <p:cViewPr>
      <p:scale>
        <a:sx n="33" d="100"/>
        <a:sy n="33" d="100"/>
      </p:scale>
      <p:origin x="0" y="-144"/>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68" d="100"/>
          <a:sy n="68" d="100"/>
        </p:scale>
        <p:origin x="243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s>
</file>

<file path=ppt/diagrams/_rels/data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image" Target="../media/image1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600D1C-5575-4EDF-8B78-C29DA2075FA3}"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A08124BD-490F-4827-8745-39084AD34B20}">
          <dgm:prSet phldrT="[文本]" custT="1"/>
          <dgm:spPr/>
          <dgm:t>
            <a:bodyPr/>
            <a:lstStyle/>
            <a:p>
              <a:pPr>
                <a:lnSpc>
                  <a:spcPct val="100000"/>
                </a:lnSpc>
                <a:spcAft>
                  <a:spcPts val="400"/>
                </a:spcAft>
              </a:pPr>
              <a:r>
                <a:rPr lang="zh-CN" altLang="en-US" sz="1800" dirty="0">
                  <a:latin typeface="+mj-ea"/>
                  <a:ea typeface="+mj-ea"/>
                </a:rPr>
                <a:t>黑体辐射</a:t>
              </a:r>
              <a:endParaRPr lang="en-US" altLang="zh-CN" sz="1800" dirty="0">
                <a:latin typeface="+mj-ea"/>
                <a:ea typeface="+mj-ea"/>
              </a:endParaRPr>
            </a:p>
            <a:p>
              <a:pPr>
                <a:lnSpc>
                  <a:spcPct val="100000"/>
                </a:lnSpc>
                <a:spcAft>
                  <a:spcPts val="4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𝐸</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𝑛h</m:t>
                    </m:r>
                    <m:r>
                      <a:rPr lang="en-US" altLang="zh-CN" sz="1800" b="0" i="1" smtClean="0">
                        <a:latin typeface="Cambria Math" panose="02040503050406030204" pitchFamily="18" charset="0"/>
                        <a:ea typeface="+mj-ea"/>
                      </a:rPr>
                      <m:t>𝜈</m:t>
                    </m:r>
                    <m:r>
                      <a:rPr lang="en-US" altLang="zh-CN" sz="1800" b="0" i="1" smtClean="0">
                        <a:latin typeface="Cambria Math" panose="02040503050406030204" pitchFamily="18" charset="0"/>
                        <a:ea typeface="+mj-ea"/>
                      </a:rPr>
                      <m:t>, </m:t>
                    </m:r>
                    <m:r>
                      <a:rPr lang="en-US" altLang="zh-CN" sz="1800" b="0" i="1" smtClean="0">
                        <a:latin typeface="Cambria Math" panose="02040503050406030204" pitchFamily="18" charset="0"/>
                        <a:ea typeface="+mj-ea"/>
                      </a:rPr>
                      <m:t>𝑛</m:t>
                    </m:r>
                    <m:r>
                      <a:rPr lang="en-US" altLang="zh-CN" sz="1800" b="0" i="1" smtClean="0">
                        <a:latin typeface="Cambria Math" panose="02040503050406030204" pitchFamily="18" charset="0"/>
                        <a:ea typeface="+mj-ea"/>
                      </a:rPr>
                      <m:t>=1, 2, 3</m:t>
                    </m:r>
                  </m:oMath>
                </m:oMathPara>
              </a14:m>
              <a:endParaRPr lang="en-US" altLang="zh-CN" sz="1800" b="0" dirty="0">
                <a:latin typeface="+mj-ea"/>
                <a:ea typeface="+mj-ea"/>
              </a:endParaRPr>
            </a:p>
            <a:p>
              <a:pPr>
                <a:lnSpc>
                  <a:spcPct val="100000"/>
                </a:lnSpc>
                <a:spcAft>
                  <a:spcPts val="400"/>
                </a:spcAft>
              </a:pPr>
              <a:r>
                <a:rPr lang="zh-CN" altLang="en-US" sz="1800" dirty="0">
                  <a:latin typeface="+mj-ea"/>
                  <a:ea typeface="+mj-ea"/>
                </a:rPr>
                <a:t>光电效应</a:t>
              </a:r>
              <a:endParaRPr lang="en-US" altLang="zh-CN" sz="1800" dirty="0">
                <a:latin typeface="+mj-ea"/>
                <a:ea typeface="+mj-ea"/>
              </a:endParaRPr>
            </a:p>
            <a:p>
              <a:pPr>
                <a:lnSpc>
                  <a:spcPct val="100000"/>
                </a:lnSpc>
                <a:spcAft>
                  <a:spcPts val="4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𝐸</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h</m:t>
                    </m:r>
                    <m:r>
                      <a:rPr lang="en-US" altLang="zh-CN" sz="1800" b="0" i="1" smtClean="0">
                        <a:latin typeface="Cambria Math" panose="02040503050406030204" pitchFamily="18" charset="0"/>
                        <a:ea typeface="+mj-ea"/>
                      </a:rPr>
                      <m:t>𝜈</m:t>
                    </m:r>
                    <m:r>
                      <a:rPr lang="en-US" altLang="zh-CN" sz="1800" b="0" i="1" smtClean="0">
                        <a:latin typeface="Cambria Math" panose="02040503050406030204" pitchFamily="18" charset="0"/>
                        <a:ea typeface="+mj-ea"/>
                      </a:rPr>
                      <m:t>=ℏ</m:t>
                    </m:r>
                    <m:r>
                      <a:rPr lang="en-US" altLang="zh-CN" sz="1800" b="0" i="1" smtClean="0">
                        <a:latin typeface="Cambria Math" panose="02040503050406030204" pitchFamily="18" charset="0"/>
                        <a:ea typeface="+mj-ea"/>
                      </a:rPr>
                      <m:t>𝜔</m:t>
                    </m:r>
                    <m:r>
                      <a:rPr lang="en-US" altLang="zh-CN" sz="1800" b="0" i="1" smtClean="0">
                        <a:latin typeface="Cambria Math" panose="02040503050406030204" pitchFamily="18" charset="0"/>
                        <a:ea typeface="+mj-ea"/>
                      </a:rPr>
                      <m:t>,</m:t>
                    </m:r>
                  </m:oMath>
                </m:oMathPara>
              </a14:m>
              <a:endParaRPr lang="en-US" altLang="zh-CN" sz="1800" b="0" i="1" dirty="0">
                <a:latin typeface="+mj-ea"/>
                <a:ea typeface="+mj-ea"/>
              </a:endParaRPr>
            </a:p>
            <a:p>
              <a:pPr>
                <a:lnSpc>
                  <a:spcPct val="100000"/>
                </a:lnSpc>
                <a:spcAft>
                  <a:spcPts val="4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𝑝</m:t>
                    </m:r>
                    <m:r>
                      <a:rPr lang="en-US" altLang="zh-CN" sz="1800" b="0" i="1" smtClean="0">
                        <a:latin typeface="Cambria Math" panose="02040503050406030204" pitchFamily="18" charset="0"/>
                        <a:ea typeface="+mj-ea"/>
                      </a:rPr>
                      <m:t>=</m:t>
                    </m:r>
                    <m:f>
                      <m:fPr>
                        <m:type m:val="lin"/>
                        <m:ctrlPr>
                          <a:rPr lang="en-US" altLang="zh-CN" sz="1800" b="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h</m:t>
                        </m:r>
                      </m:num>
                      <m:den>
                        <m:r>
                          <a:rPr lang="en-US" altLang="zh-CN" sz="1800" b="0" i="1" smtClean="0">
                            <a:latin typeface="Cambria Math" panose="02040503050406030204" pitchFamily="18" charset="0"/>
                            <a:ea typeface="+mj-ea"/>
                          </a:rPr>
                          <m:t>𝜆</m:t>
                        </m:r>
                      </m:den>
                    </m:f>
                    <m:r>
                      <a:rPr lang="en-US" altLang="zh-CN" sz="1800" b="0" i="1" smtClean="0">
                        <a:latin typeface="Cambria Math" panose="02040503050406030204" pitchFamily="18" charset="0"/>
                        <a:ea typeface="+mj-ea"/>
                      </a:rPr>
                      <m:t>=ℏ/</m:t>
                    </m:r>
                    <m:r>
                      <a:rPr lang="en-US" altLang="zh-CN" sz="1800" b="0" i="1" smtClean="0">
                        <a:latin typeface="Cambria Math" panose="02040503050406030204" pitchFamily="18" charset="0"/>
                        <a:ea typeface="+mj-ea"/>
                      </a:rPr>
                      <m:t>𝑘</m:t>
                    </m:r>
                  </m:oMath>
                </m:oMathPara>
              </a14:m>
              <a:endParaRPr lang="zh-CN" altLang="en-US" sz="1800" dirty="0">
                <a:latin typeface="+mj-ea"/>
                <a:ea typeface="+mj-ea"/>
              </a:endParaRPr>
            </a:p>
          </dgm:t>
        </dgm:pt>
      </mc:Choice>
      <mc:Fallback xmlns="">
        <dgm:pt modelId="{A08124BD-490F-4827-8745-39084AD34B20}">
          <dgm:prSet phldrT="[文本]" custT="1"/>
          <dgm:spPr/>
          <dgm:t>
            <a:bodyPr/>
            <a:lstStyle/>
            <a:p>
              <a:pPr>
                <a:lnSpc>
                  <a:spcPct val="100000"/>
                </a:lnSpc>
                <a:spcAft>
                  <a:spcPts val="400"/>
                </a:spcAft>
              </a:pPr>
              <a:r>
                <a:rPr lang="zh-CN" altLang="en-US" sz="1800" dirty="0">
                  <a:latin typeface="+mj-ea"/>
                  <a:ea typeface="+mj-ea"/>
                </a:rPr>
                <a:t>黑体辐射</a:t>
              </a:r>
              <a:endParaRPr lang="en-US" altLang="zh-CN" sz="1800" dirty="0">
                <a:latin typeface="+mj-ea"/>
                <a:ea typeface="+mj-ea"/>
              </a:endParaRPr>
            </a:p>
            <a:p>
              <a:pPr>
                <a:lnSpc>
                  <a:spcPct val="100000"/>
                </a:lnSpc>
                <a:spcAft>
                  <a:spcPts val="400"/>
                </a:spcAft>
              </a:pPr>
              <a:r>
                <a:rPr lang="en-US" altLang="zh-CN" sz="1800" b="0" i="0">
                  <a:latin typeface="+mj-ea"/>
                  <a:ea typeface="+mj-ea"/>
                </a:rPr>
                <a:t>𝐸=𝑛ℎ𝜈, 𝑛=1, 2, 3</a:t>
              </a:r>
              <a:endParaRPr lang="en-US" altLang="zh-CN" sz="1800" b="0" dirty="0">
                <a:latin typeface="+mj-ea"/>
                <a:ea typeface="+mj-ea"/>
              </a:endParaRPr>
            </a:p>
            <a:p>
              <a:pPr>
                <a:lnSpc>
                  <a:spcPct val="100000"/>
                </a:lnSpc>
                <a:spcAft>
                  <a:spcPts val="400"/>
                </a:spcAft>
              </a:pPr>
              <a:r>
                <a:rPr lang="zh-CN" altLang="en-US" sz="1800" dirty="0">
                  <a:latin typeface="+mj-ea"/>
                  <a:ea typeface="+mj-ea"/>
                </a:rPr>
                <a:t>光电效应</a:t>
              </a:r>
              <a:endParaRPr lang="en-US" altLang="zh-CN" sz="1800" dirty="0">
                <a:latin typeface="+mj-ea"/>
                <a:ea typeface="+mj-ea"/>
              </a:endParaRPr>
            </a:p>
            <a:p>
              <a:pPr>
                <a:lnSpc>
                  <a:spcPct val="100000"/>
                </a:lnSpc>
                <a:spcAft>
                  <a:spcPts val="400"/>
                </a:spcAft>
              </a:pPr>
              <a:r>
                <a:rPr lang="en-US" altLang="zh-CN" sz="1800" b="0" i="0">
                  <a:latin typeface="+mj-ea"/>
                  <a:ea typeface="+mj-ea"/>
                </a:rPr>
                <a:t>𝐸=ℎ𝜈=ℏ𝜔,</a:t>
              </a:r>
              <a:endParaRPr lang="en-US" altLang="zh-CN" sz="1800" b="0" i="1" dirty="0">
                <a:latin typeface="+mj-ea"/>
                <a:ea typeface="+mj-ea"/>
              </a:endParaRPr>
            </a:p>
            <a:p>
              <a:pPr>
                <a:lnSpc>
                  <a:spcPct val="100000"/>
                </a:lnSpc>
                <a:spcAft>
                  <a:spcPts val="400"/>
                </a:spcAft>
              </a:pPr>
              <a:r>
                <a:rPr lang="en-US" altLang="zh-CN" sz="1800" b="0" i="0">
                  <a:latin typeface="+mj-ea"/>
                  <a:ea typeface="+mj-ea"/>
                </a:rPr>
                <a:t>𝑝=ℎ∕𝜆=ℏ/𝑘</a:t>
              </a:r>
              <a:endParaRPr lang="zh-CN" altLang="en-US" sz="1800" dirty="0">
                <a:latin typeface="+mj-ea"/>
                <a:ea typeface="+mj-ea"/>
              </a:endParaRPr>
            </a:p>
          </dgm:t>
        </dgm:pt>
      </mc:Fallback>
    </mc:AlternateContent>
    <dgm:pt modelId="{9541469F-9EFB-475C-AEC0-7F611D910F9C}" type="parTrans" cxnId="{D57A1098-0D6A-42BB-BC3E-D1FA531325FD}">
      <dgm:prSet/>
      <dgm:spPr/>
      <dgm:t>
        <a:bodyPr/>
        <a:lstStyle/>
        <a:p>
          <a:endParaRPr lang="zh-CN" altLang="en-US">
            <a:latin typeface="+mj-ea"/>
            <a:ea typeface="+mj-ea"/>
          </a:endParaRPr>
        </a:p>
      </dgm:t>
    </dgm:pt>
    <dgm:pt modelId="{7101730E-06D0-478E-B31C-BB3782AA25F0}" type="sibTrans" cxnId="{D57A1098-0D6A-42BB-BC3E-D1FA531325FD}">
      <dgm:prSet/>
      <dgm:spPr/>
      <dgm:t>
        <a:bodyPr/>
        <a:lstStyle/>
        <a:p>
          <a:endParaRPr lang="zh-CN" altLang="en-US">
            <a:latin typeface="+mj-ea"/>
            <a:ea typeface="+mj-ea"/>
          </a:endParaRPr>
        </a:p>
      </dgm:t>
    </dgm:pt>
    <mc:AlternateContent xmlns:mc="http://schemas.openxmlformats.org/markup-compatibility/2006" xmlns:a14="http://schemas.microsoft.com/office/drawing/2010/main">
      <mc:Choice Requires="a14">
        <dgm:pt modelId="{A3115C85-0DB6-4198-9ABD-DE52CF63628F}">
          <dgm:prSet phldrT="[文本]" custT="1"/>
          <dgm:spPr/>
          <dgm:t>
            <a:bodyPr/>
            <a:lstStyle/>
            <a:p>
              <a:pPr>
                <a:spcAft>
                  <a:spcPts val="300"/>
                </a:spcAft>
              </a:pPr>
              <a:r>
                <a:rPr lang="zh-CN" altLang="en-US" sz="1800" dirty="0">
                  <a:latin typeface="+mj-ea"/>
                  <a:ea typeface="+mj-ea"/>
                </a:rPr>
                <a:t>波粒二象性</a:t>
              </a:r>
              <a:endParaRPr lang="en-US" altLang="zh-CN" sz="1800" dirty="0">
                <a:latin typeface="+mj-ea"/>
                <a:ea typeface="+mj-ea"/>
              </a:endParaRPr>
            </a:p>
            <a:p>
              <a:pPr>
                <a:spcAft>
                  <a:spcPts val="3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𝐸</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h</m:t>
                    </m:r>
                    <m:r>
                      <a:rPr lang="en-US" altLang="zh-CN" sz="1800" b="0" i="1" smtClean="0">
                        <a:latin typeface="Cambria Math" panose="02040503050406030204" pitchFamily="18" charset="0"/>
                        <a:ea typeface="+mj-ea"/>
                      </a:rPr>
                      <m:t>𝜈</m:t>
                    </m:r>
                    <m:r>
                      <a:rPr lang="en-US" altLang="zh-CN" sz="1800" b="0" i="1" smtClean="0">
                        <a:latin typeface="Cambria Math" panose="02040503050406030204" pitchFamily="18" charset="0"/>
                        <a:ea typeface="+mj-ea"/>
                      </a:rPr>
                      <m:t>=ℏ</m:t>
                    </m:r>
                    <m:r>
                      <a:rPr lang="en-US" altLang="zh-CN" sz="1800" b="0" i="1" smtClean="0">
                        <a:latin typeface="Cambria Math" panose="02040503050406030204" pitchFamily="18" charset="0"/>
                        <a:ea typeface="+mj-ea"/>
                      </a:rPr>
                      <m:t>𝜔</m:t>
                    </m:r>
                    <m:r>
                      <a:rPr lang="en-US" altLang="zh-CN" sz="1800" b="0" i="1" smtClean="0">
                        <a:latin typeface="Cambria Math" panose="02040503050406030204" pitchFamily="18" charset="0"/>
                        <a:ea typeface="+mj-ea"/>
                      </a:rPr>
                      <m:t>,</m:t>
                    </m:r>
                  </m:oMath>
                </m:oMathPara>
              </a14:m>
              <a:endParaRPr lang="en-US" altLang="zh-CN" sz="1800" b="0" i="1" dirty="0">
                <a:latin typeface="+mj-ea"/>
                <a:ea typeface="+mj-ea"/>
              </a:endParaRPr>
            </a:p>
            <a:p>
              <a:pPr>
                <a:spcAft>
                  <a:spcPts val="3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𝑝</m:t>
                    </m:r>
                    <m:r>
                      <a:rPr lang="en-US" altLang="zh-CN" sz="1800" b="0" i="1" smtClean="0">
                        <a:latin typeface="Cambria Math" panose="02040503050406030204" pitchFamily="18" charset="0"/>
                        <a:ea typeface="+mj-ea"/>
                      </a:rPr>
                      <m:t>=</m:t>
                    </m:r>
                    <m:f>
                      <m:fPr>
                        <m:type m:val="lin"/>
                        <m:ctrlPr>
                          <a:rPr lang="en-US" altLang="zh-CN" sz="1800" b="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h</m:t>
                        </m:r>
                      </m:num>
                      <m:den>
                        <m:r>
                          <a:rPr lang="en-US" altLang="zh-CN" sz="1800" b="0" i="1" smtClean="0">
                            <a:latin typeface="Cambria Math" panose="02040503050406030204" pitchFamily="18" charset="0"/>
                            <a:ea typeface="+mj-ea"/>
                          </a:rPr>
                          <m:t>𝜆</m:t>
                        </m:r>
                      </m:den>
                    </m:f>
                    <m:r>
                      <a:rPr lang="en-US" altLang="zh-CN" sz="1800" b="0" i="1" smtClean="0">
                        <a:latin typeface="Cambria Math" panose="02040503050406030204" pitchFamily="18" charset="0"/>
                        <a:ea typeface="+mj-ea"/>
                      </a:rPr>
                      <m:t>=ℏ/</m:t>
                    </m:r>
                    <m:r>
                      <a:rPr lang="en-US" altLang="zh-CN" sz="1800" b="0" i="1" smtClean="0">
                        <a:latin typeface="Cambria Math" panose="02040503050406030204" pitchFamily="18" charset="0"/>
                        <a:ea typeface="+mj-ea"/>
                      </a:rPr>
                      <m:t>𝑘</m:t>
                    </m:r>
                  </m:oMath>
                </m:oMathPara>
              </a14:m>
              <a:endParaRPr lang="zh-CN" altLang="en-US" sz="1800" dirty="0">
                <a:latin typeface="+mj-ea"/>
                <a:ea typeface="+mj-ea"/>
              </a:endParaRPr>
            </a:p>
          </dgm:t>
        </dgm:pt>
      </mc:Choice>
      <mc:Fallback xmlns="">
        <dgm:pt modelId="{A3115C85-0DB6-4198-9ABD-DE52CF63628F}">
          <dgm:prSet phldrT="[文本]" custT="1"/>
          <dgm:spPr/>
          <dgm:t>
            <a:bodyPr/>
            <a:lstStyle/>
            <a:p>
              <a:pPr>
                <a:spcAft>
                  <a:spcPts val="300"/>
                </a:spcAft>
              </a:pPr>
              <a:r>
                <a:rPr lang="zh-CN" altLang="en-US" sz="1800" dirty="0">
                  <a:latin typeface="+mj-ea"/>
                  <a:ea typeface="+mj-ea"/>
                </a:rPr>
                <a:t>波粒二象性</a:t>
              </a:r>
              <a:endParaRPr lang="en-US" altLang="zh-CN" sz="1800" dirty="0">
                <a:latin typeface="+mj-ea"/>
                <a:ea typeface="+mj-ea"/>
              </a:endParaRPr>
            </a:p>
            <a:p>
              <a:pPr>
                <a:spcAft>
                  <a:spcPts val="300"/>
                </a:spcAft>
              </a:pPr>
              <a:r>
                <a:rPr lang="en-US" altLang="zh-CN" sz="1800" b="0" i="0">
                  <a:latin typeface="+mj-ea"/>
                  <a:ea typeface="+mj-ea"/>
                </a:rPr>
                <a:t>𝐸=ℎ𝜈=ℏ𝜔,</a:t>
              </a:r>
              <a:endParaRPr lang="en-US" altLang="zh-CN" sz="1800" b="0" i="1" dirty="0">
                <a:latin typeface="+mj-ea"/>
                <a:ea typeface="+mj-ea"/>
              </a:endParaRPr>
            </a:p>
            <a:p>
              <a:pPr>
                <a:spcAft>
                  <a:spcPts val="300"/>
                </a:spcAft>
              </a:pPr>
              <a:r>
                <a:rPr lang="en-US" altLang="zh-CN" sz="1800" b="0" i="0">
                  <a:latin typeface="+mj-ea"/>
                  <a:ea typeface="+mj-ea"/>
                </a:rPr>
                <a:t>𝑝=ℎ∕𝜆=ℏ/𝑘</a:t>
              </a:r>
              <a:endParaRPr lang="zh-CN" altLang="en-US" sz="1800" dirty="0">
                <a:latin typeface="+mj-ea"/>
                <a:ea typeface="+mj-ea"/>
              </a:endParaRPr>
            </a:p>
          </dgm:t>
        </dgm:pt>
      </mc:Fallback>
    </mc:AlternateContent>
    <dgm:pt modelId="{B78462BC-6459-49C2-93C1-E058785784E7}" type="parTrans" cxnId="{D6F419BE-634A-422F-89F2-564B954398A6}">
      <dgm:prSet/>
      <dgm:spPr/>
      <dgm:t>
        <a:bodyPr/>
        <a:lstStyle/>
        <a:p>
          <a:endParaRPr lang="zh-CN" altLang="en-US">
            <a:latin typeface="+mj-ea"/>
            <a:ea typeface="+mj-ea"/>
          </a:endParaRPr>
        </a:p>
      </dgm:t>
    </dgm:pt>
    <dgm:pt modelId="{AD1C15F5-2760-4F00-86DF-04F4BB05FC34}" type="sibTrans" cxnId="{D6F419BE-634A-422F-89F2-564B954398A6}">
      <dgm:prSet/>
      <dgm:spPr/>
      <dgm:t>
        <a:bodyPr/>
        <a:lstStyle/>
        <a:p>
          <a:endParaRPr lang="zh-CN" altLang="en-US">
            <a:latin typeface="+mj-ea"/>
            <a:ea typeface="+mj-ea"/>
          </a:endParaRPr>
        </a:p>
      </dgm:t>
    </dgm:pt>
    <dgm:pt modelId="{AE08FCB6-AFF7-4E88-8B47-E8BD9FF71485}">
      <dgm:prSet phldrT="[文本]" custT="1"/>
      <dgm:spPr/>
      <dgm:t>
        <a:bodyPr/>
        <a:lstStyle/>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波动力学</a:t>
          </a:r>
          <a:endParaRPr lang="en-US" altLang="zh-CN" sz="1800" kern="1200" dirty="0">
            <a:solidFill>
              <a:prstClr val="black"/>
            </a:solidFill>
            <a:latin typeface="+mj-ea"/>
            <a:ea typeface="+mj-ea"/>
            <a:cs typeface="+mn-cs"/>
          </a:endParaRPr>
        </a:p>
        <a:p>
          <a:pPr marL="0" lvl="0" algn="ctr" defTabSz="800100">
            <a:lnSpc>
              <a:spcPct val="90000"/>
            </a:lnSpc>
            <a:spcBef>
              <a:spcPct val="0"/>
            </a:spcBef>
            <a:spcAft>
              <a:spcPts val="400"/>
            </a:spcAft>
            <a:buNone/>
          </a:pPr>
          <a:r>
            <a:rPr lang="en-US" altLang="zh-CN" sz="1800" kern="1200" dirty="0">
              <a:solidFill>
                <a:prstClr val="black"/>
              </a:solidFill>
              <a:latin typeface="+mj-ea"/>
              <a:ea typeface="+mj-ea"/>
              <a:cs typeface="+mn-cs"/>
            </a:rPr>
            <a:t>Schrödinger</a:t>
          </a:r>
          <a:r>
            <a:rPr lang="zh-CN" altLang="en-US" sz="1800" kern="1200" dirty="0">
              <a:solidFill>
                <a:prstClr val="black"/>
              </a:solidFill>
              <a:latin typeface="+mj-ea"/>
              <a:ea typeface="+mj-ea"/>
              <a:cs typeface="+mn-cs"/>
            </a:rPr>
            <a:t>方程</a:t>
          </a:r>
        </a:p>
      </dgm:t>
    </dgm:pt>
    <dgm:pt modelId="{F785C44A-0970-4530-B896-C4C9CBA6DFBF}" type="parTrans" cxnId="{06D26186-71FB-4A61-823B-E3078B35D165}">
      <dgm:prSet/>
      <dgm:spPr/>
      <dgm:t>
        <a:bodyPr/>
        <a:lstStyle/>
        <a:p>
          <a:endParaRPr lang="zh-CN" altLang="en-US">
            <a:latin typeface="+mj-ea"/>
            <a:ea typeface="+mj-ea"/>
          </a:endParaRPr>
        </a:p>
      </dgm:t>
    </dgm:pt>
    <dgm:pt modelId="{114BCDA6-9D86-4E59-91E3-A0D0FBB9132D}" type="sibTrans" cxnId="{06D26186-71FB-4A61-823B-E3078B35D165}">
      <dgm:prSet/>
      <dgm:spPr/>
      <dgm:t>
        <a:bodyPr/>
        <a:lstStyle/>
        <a:p>
          <a:endParaRPr lang="zh-CN" altLang="en-US">
            <a:latin typeface="+mj-ea"/>
            <a:ea typeface="+mj-ea"/>
          </a:endParaRPr>
        </a:p>
      </dgm:t>
    </dgm:pt>
    <mc:AlternateContent xmlns:mc="http://schemas.openxmlformats.org/markup-compatibility/2006" xmlns:a14="http://schemas.microsoft.com/office/drawing/2010/main">
      <mc:Choice Requires="a14">
        <dgm:pt modelId="{7C611EAC-4096-47D7-9A1C-C6765F87B130}">
          <dgm:prSet phldrT="[文本]" custT="1"/>
          <dgm:spPr/>
          <dgm:t>
            <a:bodyPr/>
            <a:lstStyle/>
            <a:p>
              <a:pPr>
                <a:spcAft>
                  <a:spcPts val="400"/>
                </a:spcAft>
              </a:pPr>
              <a:r>
                <a:rPr lang="en-US" altLang="zh-CN" sz="1800" dirty="0">
                  <a:latin typeface="+mj-ea"/>
                  <a:ea typeface="+mj-ea"/>
                </a:rPr>
                <a:t>Bohr</a:t>
              </a:r>
              <a:r>
                <a:rPr lang="zh-CN" altLang="en-US" sz="1800" dirty="0">
                  <a:latin typeface="+mj-ea"/>
                  <a:ea typeface="+mj-ea"/>
                </a:rPr>
                <a:t>的氢原子理论</a:t>
              </a:r>
              <a:endParaRPr lang="en-US" altLang="zh-CN" sz="1800" dirty="0">
                <a:latin typeface="+mj-ea"/>
                <a:ea typeface="+mj-ea"/>
              </a:endParaRPr>
            </a:p>
            <a:p>
              <a:pPr>
                <a:spcAft>
                  <a:spcPts val="4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h</m:t>
                    </m:r>
                    <m:r>
                      <a:rPr lang="en-US" altLang="zh-CN" sz="1800" b="0" i="1" smtClean="0">
                        <a:latin typeface="Cambria Math" panose="02040503050406030204" pitchFamily="18" charset="0"/>
                        <a:ea typeface="+mj-ea"/>
                      </a:rPr>
                      <m:t>𝜈</m:t>
                    </m:r>
                    <m:r>
                      <a:rPr lang="en-US" altLang="zh-CN" sz="1800" b="0" i="1" smtClean="0">
                        <a:latin typeface="Cambria Math" panose="02040503050406030204" pitchFamily="18" charset="0"/>
                        <a:ea typeface="+mj-ea"/>
                      </a:rPr>
                      <m:t>=</m:t>
                    </m:r>
                    <m:sSub>
                      <m:sSubPr>
                        <m:ctrlPr>
                          <a:rPr lang="en-US" altLang="zh-CN" sz="1800" b="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𝐸</m:t>
                        </m:r>
                      </m:e>
                      <m:sub>
                        <m:r>
                          <a:rPr lang="en-US" altLang="zh-CN" sz="1800" b="0" i="1" smtClean="0">
                            <a:latin typeface="Cambria Math" panose="02040503050406030204" pitchFamily="18" charset="0"/>
                            <a:ea typeface="+mj-ea"/>
                          </a:rPr>
                          <m:t>𝑛</m:t>
                        </m:r>
                        <m:r>
                          <a:rPr lang="en-US" altLang="zh-CN" sz="1800" b="0" i="1" smtClean="0">
                            <a:latin typeface="Cambria Math" panose="02040503050406030204" pitchFamily="18" charset="0"/>
                            <a:ea typeface="+mj-ea"/>
                          </a:rPr>
                          <m:t>′</m:t>
                        </m:r>
                      </m:sub>
                    </m:sSub>
                    <m:r>
                      <a:rPr lang="en-US" altLang="zh-CN" sz="1800" b="0" i="1" smtClean="0">
                        <a:latin typeface="Cambria Math" panose="02040503050406030204" pitchFamily="18" charset="0"/>
                        <a:ea typeface="+mj-ea"/>
                      </a:rPr>
                      <m:t>−</m:t>
                    </m:r>
                    <m:sSub>
                      <m:sSubPr>
                        <m:ctrlPr>
                          <a:rPr lang="en-US" altLang="zh-CN" sz="1800" b="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𝐸</m:t>
                        </m:r>
                      </m:e>
                      <m:sub>
                        <m:r>
                          <a:rPr lang="en-US" altLang="zh-CN" sz="1800" b="0" i="1" smtClean="0">
                            <a:latin typeface="Cambria Math" panose="02040503050406030204" pitchFamily="18" charset="0"/>
                            <a:ea typeface="+mj-ea"/>
                          </a:rPr>
                          <m:t>𝑛</m:t>
                        </m:r>
                      </m:sub>
                    </m:sSub>
                  </m:oMath>
                </m:oMathPara>
              </a14:m>
              <a:endParaRPr lang="en-US" altLang="zh-CN" sz="1800" dirty="0">
                <a:latin typeface="+mj-ea"/>
                <a:ea typeface="+mj-ea"/>
              </a:endParaRPr>
            </a:p>
            <a:p>
              <a:pPr>
                <a:spcAft>
                  <a:spcPts val="400"/>
                </a:spcAft>
              </a:pPr>
              <a:r>
                <a:rPr lang="zh-CN" altLang="en-US" sz="1800" dirty="0">
                  <a:latin typeface="+mj-ea"/>
                  <a:ea typeface="+mj-ea"/>
                </a:rPr>
                <a:t>对应原理</a:t>
              </a:r>
            </a:p>
          </dgm:t>
        </dgm:pt>
      </mc:Choice>
      <mc:Fallback xmlns="">
        <dgm:pt modelId="{7C611EAC-4096-47D7-9A1C-C6765F87B130}">
          <dgm:prSet phldrT="[文本]" custT="1"/>
          <dgm:spPr/>
          <dgm:t>
            <a:bodyPr/>
            <a:lstStyle/>
            <a:p>
              <a:pPr>
                <a:spcAft>
                  <a:spcPts val="400"/>
                </a:spcAft>
              </a:pPr>
              <a:r>
                <a:rPr lang="en-US" altLang="zh-CN" sz="1800" dirty="0">
                  <a:latin typeface="+mj-ea"/>
                  <a:ea typeface="+mj-ea"/>
                </a:rPr>
                <a:t>Bohr</a:t>
              </a:r>
              <a:r>
                <a:rPr lang="zh-CN" altLang="en-US" sz="1800" dirty="0">
                  <a:latin typeface="+mj-ea"/>
                  <a:ea typeface="+mj-ea"/>
                </a:rPr>
                <a:t>的氢原子理论</a:t>
              </a:r>
              <a:endParaRPr lang="en-US" altLang="zh-CN" sz="1800" dirty="0">
                <a:latin typeface="+mj-ea"/>
                <a:ea typeface="+mj-ea"/>
              </a:endParaRPr>
            </a:p>
            <a:p>
              <a:pPr>
                <a:spcAft>
                  <a:spcPts val="400"/>
                </a:spcAft>
              </a:pPr>
              <a:r>
                <a:rPr lang="en-US" altLang="zh-CN" sz="1800" b="0" i="0">
                  <a:latin typeface="+mj-ea"/>
                  <a:ea typeface="+mj-ea"/>
                </a:rPr>
                <a:t>ℎ𝜈=𝐸_𝑛′−𝐸_𝑛</a:t>
              </a:r>
              <a:endParaRPr lang="en-US" altLang="zh-CN" sz="1800" dirty="0">
                <a:latin typeface="+mj-ea"/>
                <a:ea typeface="+mj-ea"/>
              </a:endParaRPr>
            </a:p>
            <a:p>
              <a:pPr>
                <a:spcAft>
                  <a:spcPts val="400"/>
                </a:spcAft>
              </a:pPr>
              <a:r>
                <a:rPr lang="zh-CN" altLang="en-US" sz="1800" dirty="0">
                  <a:latin typeface="+mj-ea"/>
                  <a:ea typeface="+mj-ea"/>
                </a:rPr>
                <a:t>对应原理</a:t>
              </a:r>
            </a:p>
          </dgm:t>
        </dgm:pt>
      </mc:Fallback>
    </mc:AlternateContent>
    <dgm:pt modelId="{85B842E3-0E35-44CF-8819-52225130DB45}" type="parTrans" cxnId="{1FB601D2-7AFC-4F3D-9080-D243D8D57923}">
      <dgm:prSet/>
      <dgm:spPr/>
      <dgm:t>
        <a:bodyPr/>
        <a:lstStyle/>
        <a:p>
          <a:endParaRPr lang="zh-CN" altLang="en-US">
            <a:latin typeface="+mj-ea"/>
            <a:ea typeface="+mj-ea"/>
          </a:endParaRPr>
        </a:p>
      </dgm:t>
    </dgm:pt>
    <dgm:pt modelId="{13E4D37A-BA03-4FB8-AB2E-F147C2787998}" type="sibTrans" cxnId="{1FB601D2-7AFC-4F3D-9080-D243D8D57923}">
      <dgm:prSet/>
      <dgm:spPr/>
      <dgm:t>
        <a:bodyPr/>
        <a:lstStyle/>
        <a:p>
          <a:endParaRPr lang="zh-CN" altLang="en-US">
            <a:latin typeface="+mj-ea"/>
            <a:ea typeface="+mj-ea"/>
          </a:endParaRPr>
        </a:p>
      </dgm:t>
    </dgm:pt>
    <dgm:pt modelId="{A5FA51BC-8DE3-4D60-A521-903FC8807EB1}">
      <dgm:prSet phldrT="[文本]" custT="1"/>
      <dgm:spPr/>
      <dgm:t>
        <a:bodyPr/>
        <a:lstStyle/>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矩阵力学</a:t>
          </a:r>
          <a:endParaRPr lang="en-US" altLang="zh-CN" sz="1800" kern="1200" dirty="0">
            <a:solidFill>
              <a:prstClr val="black"/>
            </a:solidFill>
            <a:latin typeface="+mj-ea"/>
            <a:ea typeface="+mj-ea"/>
            <a:cs typeface="+mn-cs"/>
          </a:endParaRPr>
        </a:p>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算符和矩阵</a:t>
          </a:r>
        </a:p>
      </dgm:t>
    </dgm:pt>
    <dgm:pt modelId="{47AA3DA1-89DD-42AA-8565-BEDA6C8E4229}" type="parTrans" cxnId="{73E8B8A3-A6E2-49E4-A102-23B8844688B6}">
      <dgm:prSet/>
      <dgm:spPr/>
      <dgm:t>
        <a:bodyPr/>
        <a:lstStyle/>
        <a:p>
          <a:endParaRPr lang="zh-CN" altLang="en-US">
            <a:latin typeface="+mj-ea"/>
            <a:ea typeface="+mj-ea"/>
          </a:endParaRPr>
        </a:p>
      </dgm:t>
    </dgm:pt>
    <dgm:pt modelId="{9713C75F-042B-447D-991D-5C9E8366339D}" type="sibTrans" cxnId="{73E8B8A3-A6E2-49E4-A102-23B8844688B6}">
      <dgm:prSet/>
      <dgm:spPr/>
      <dgm:t>
        <a:bodyPr/>
        <a:lstStyle/>
        <a:p>
          <a:endParaRPr lang="zh-CN" altLang="en-US">
            <a:latin typeface="+mj-ea"/>
            <a:ea typeface="+mj-ea"/>
          </a:endParaRPr>
        </a:p>
      </dgm:t>
    </dgm:pt>
    <dgm:pt modelId="{25A8D8CF-C970-4B80-BE7B-0740B9FEBF2B}" type="pres">
      <dgm:prSet presAssocID="{77600D1C-5575-4EDF-8B78-C29DA2075FA3}" presName="diagram" presStyleCnt="0">
        <dgm:presLayoutVars>
          <dgm:chPref val="1"/>
          <dgm:dir/>
          <dgm:animOne val="branch"/>
          <dgm:animLvl val="lvl"/>
          <dgm:resizeHandles val="exact"/>
        </dgm:presLayoutVars>
      </dgm:prSet>
      <dgm:spPr/>
    </dgm:pt>
    <dgm:pt modelId="{14D56096-ED66-40B8-B99A-1DC2A9ADC3AE}" type="pres">
      <dgm:prSet presAssocID="{A08124BD-490F-4827-8745-39084AD34B20}" presName="root1" presStyleCnt="0"/>
      <dgm:spPr/>
    </dgm:pt>
    <dgm:pt modelId="{084C6BD7-4A6B-45F8-87F8-9B05CA6D310D}" type="pres">
      <dgm:prSet presAssocID="{A08124BD-490F-4827-8745-39084AD34B20}" presName="LevelOneTextNode" presStyleLbl="node0" presStyleIdx="0" presStyleCnt="1" custScaleY="203303">
        <dgm:presLayoutVars>
          <dgm:chPref val="3"/>
        </dgm:presLayoutVars>
      </dgm:prSet>
      <dgm:spPr/>
    </dgm:pt>
    <dgm:pt modelId="{4A49FBBF-A674-4ED8-9FA8-2CBAC2854730}" type="pres">
      <dgm:prSet presAssocID="{A08124BD-490F-4827-8745-39084AD34B20}" presName="level2hierChild" presStyleCnt="0"/>
      <dgm:spPr/>
    </dgm:pt>
    <dgm:pt modelId="{DA82D85C-78EB-4531-8038-F34CEE8EAF98}" type="pres">
      <dgm:prSet presAssocID="{B78462BC-6459-49C2-93C1-E058785784E7}" presName="conn2-1" presStyleLbl="parChTrans1D2" presStyleIdx="0" presStyleCnt="2"/>
      <dgm:spPr/>
    </dgm:pt>
    <dgm:pt modelId="{74E6585A-8266-428C-94BE-5565E85298F9}" type="pres">
      <dgm:prSet presAssocID="{B78462BC-6459-49C2-93C1-E058785784E7}" presName="connTx" presStyleLbl="parChTrans1D2" presStyleIdx="0" presStyleCnt="2"/>
      <dgm:spPr/>
    </dgm:pt>
    <dgm:pt modelId="{E51C0531-0CA0-40BF-B30F-81E3AC02408F}" type="pres">
      <dgm:prSet presAssocID="{A3115C85-0DB6-4198-9ABD-DE52CF63628F}" presName="root2" presStyleCnt="0"/>
      <dgm:spPr/>
    </dgm:pt>
    <dgm:pt modelId="{26E1AB02-0207-4AE8-96D7-48A02C9D5AE4}" type="pres">
      <dgm:prSet presAssocID="{A3115C85-0DB6-4198-9ABD-DE52CF63628F}" presName="LevelTwoTextNode" presStyleLbl="node2" presStyleIdx="0" presStyleCnt="2">
        <dgm:presLayoutVars>
          <dgm:chPref val="3"/>
        </dgm:presLayoutVars>
      </dgm:prSet>
      <dgm:spPr/>
    </dgm:pt>
    <dgm:pt modelId="{3BBA791E-69E9-47AD-B6BB-02015CCD8914}" type="pres">
      <dgm:prSet presAssocID="{A3115C85-0DB6-4198-9ABD-DE52CF63628F}" presName="level3hierChild" presStyleCnt="0"/>
      <dgm:spPr/>
    </dgm:pt>
    <dgm:pt modelId="{8BF056CA-3CF5-4984-8084-221BEFCB4E36}" type="pres">
      <dgm:prSet presAssocID="{F785C44A-0970-4530-B896-C4C9CBA6DFBF}" presName="conn2-1" presStyleLbl="parChTrans1D3" presStyleIdx="0" presStyleCnt="2"/>
      <dgm:spPr/>
    </dgm:pt>
    <dgm:pt modelId="{C17EB32A-35A6-4326-866D-4D1685EAE4D2}" type="pres">
      <dgm:prSet presAssocID="{F785C44A-0970-4530-B896-C4C9CBA6DFBF}" presName="connTx" presStyleLbl="parChTrans1D3" presStyleIdx="0" presStyleCnt="2"/>
      <dgm:spPr/>
    </dgm:pt>
    <dgm:pt modelId="{6C44802D-01D4-4EC7-AE0D-23F19E9F7416}" type="pres">
      <dgm:prSet presAssocID="{AE08FCB6-AFF7-4E88-8B47-E8BD9FF71485}" presName="root2" presStyleCnt="0"/>
      <dgm:spPr/>
    </dgm:pt>
    <dgm:pt modelId="{5B4AF7E0-93B8-4423-B7D4-B70B855DAD5E}" type="pres">
      <dgm:prSet presAssocID="{AE08FCB6-AFF7-4E88-8B47-E8BD9FF71485}" presName="LevelTwoTextNode" presStyleLbl="node3" presStyleIdx="0" presStyleCnt="2">
        <dgm:presLayoutVars>
          <dgm:chPref val="3"/>
        </dgm:presLayoutVars>
      </dgm:prSet>
      <dgm:spPr/>
    </dgm:pt>
    <dgm:pt modelId="{A82DD381-FC66-4140-A213-9AF96FCB9FDE}" type="pres">
      <dgm:prSet presAssocID="{AE08FCB6-AFF7-4E88-8B47-E8BD9FF71485}" presName="level3hierChild" presStyleCnt="0"/>
      <dgm:spPr/>
    </dgm:pt>
    <dgm:pt modelId="{A1623C98-0EB8-4D61-9BAB-1BDC01655265}" type="pres">
      <dgm:prSet presAssocID="{85B842E3-0E35-44CF-8819-52225130DB45}" presName="conn2-1" presStyleLbl="parChTrans1D2" presStyleIdx="1" presStyleCnt="2"/>
      <dgm:spPr/>
    </dgm:pt>
    <dgm:pt modelId="{84343884-366F-425D-9DE3-93B35F595510}" type="pres">
      <dgm:prSet presAssocID="{85B842E3-0E35-44CF-8819-52225130DB45}" presName="connTx" presStyleLbl="parChTrans1D2" presStyleIdx="1" presStyleCnt="2"/>
      <dgm:spPr/>
    </dgm:pt>
    <dgm:pt modelId="{D5584A24-D20D-412C-A62D-4D7D3958D50E}" type="pres">
      <dgm:prSet presAssocID="{7C611EAC-4096-47D7-9A1C-C6765F87B130}" presName="root2" presStyleCnt="0"/>
      <dgm:spPr/>
    </dgm:pt>
    <dgm:pt modelId="{8A47CE61-6813-44AA-9A8C-2BA62FFBF38B}" type="pres">
      <dgm:prSet presAssocID="{7C611EAC-4096-47D7-9A1C-C6765F87B130}" presName="LevelTwoTextNode" presStyleLbl="node2" presStyleIdx="1" presStyleCnt="2">
        <dgm:presLayoutVars>
          <dgm:chPref val="3"/>
        </dgm:presLayoutVars>
      </dgm:prSet>
      <dgm:spPr/>
    </dgm:pt>
    <dgm:pt modelId="{E55FD06A-B914-417F-946D-B5924EAC93A0}" type="pres">
      <dgm:prSet presAssocID="{7C611EAC-4096-47D7-9A1C-C6765F87B130}" presName="level3hierChild" presStyleCnt="0"/>
      <dgm:spPr/>
    </dgm:pt>
    <dgm:pt modelId="{9A1C48CC-B6B8-4B65-B976-79071B494122}" type="pres">
      <dgm:prSet presAssocID="{47AA3DA1-89DD-42AA-8565-BEDA6C8E4229}" presName="conn2-1" presStyleLbl="parChTrans1D3" presStyleIdx="1" presStyleCnt="2"/>
      <dgm:spPr/>
    </dgm:pt>
    <dgm:pt modelId="{4BE135A9-2D71-4A52-B262-F3B11C09A615}" type="pres">
      <dgm:prSet presAssocID="{47AA3DA1-89DD-42AA-8565-BEDA6C8E4229}" presName="connTx" presStyleLbl="parChTrans1D3" presStyleIdx="1" presStyleCnt="2"/>
      <dgm:spPr/>
    </dgm:pt>
    <dgm:pt modelId="{E9239D7A-5B6C-4F08-9455-4078857E22D3}" type="pres">
      <dgm:prSet presAssocID="{A5FA51BC-8DE3-4D60-A521-903FC8807EB1}" presName="root2" presStyleCnt="0"/>
      <dgm:spPr/>
    </dgm:pt>
    <dgm:pt modelId="{22ECFCD8-1ADC-4C75-9FD7-178B4C14E82E}" type="pres">
      <dgm:prSet presAssocID="{A5FA51BC-8DE3-4D60-A521-903FC8807EB1}" presName="LevelTwoTextNode" presStyleLbl="node3" presStyleIdx="1" presStyleCnt="2">
        <dgm:presLayoutVars>
          <dgm:chPref val="3"/>
        </dgm:presLayoutVars>
      </dgm:prSet>
      <dgm:spPr/>
    </dgm:pt>
    <dgm:pt modelId="{7D2B915F-7C56-48E8-A8F5-E90A8F136195}" type="pres">
      <dgm:prSet presAssocID="{A5FA51BC-8DE3-4D60-A521-903FC8807EB1}" presName="level3hierChild" presStyleCnt="0"/>
      <dgm:spPr/>
    </dgm:pt>
  </dgm:ptLst>
  <dgm:cxnLst>
    <dgm:cxn modelId="{A7C32114-0396-4340-BAEB-F93B1D297183}" type="presOf" srcId="{85B842E3-0E35-44CF-8819-52225130DB45}" destId="{A1623C98-0EB8-4D61-9BAB-1BDC01655265}" srcOrd="0" destOrd="0" presId="urn:microsoft.com/office/officeart/2005/8/layout/hierarchy2"/>
    <dgm:cxn modelId="{1FB601D2-7AFC-4F3D-9080-D243D8D57923}" srcId="{A08124BD-490F-4827-8745-39084AD34B20}" destId="{7C611EAC-4096-47D7-9A1C-C6765F87B130}" srcOrd="1" destOrd="0" parTransId="{85B842E3-0E35-44CF-8819-52225130DB45}" sibTransId="{13E4D37A-BA03-4FB8-AB2E-F147C2787998}"/>
    <dgm:cxn modelId="{06D26186-71FB-4A61-823B-E3078B35D165}" srcId="{A3115C85-0DB6-4198-9ABD-DE52CF63628F}" destId="{AE08FCB6-AFF7-4E88-8B47-E8BD9FF71485}" srcOrd="0" destOrd="0" parTransId="{F785C44A-0970-4530-B896-C4C9CBA6DFBF}" sibTransId="{114BCDA6-9D86-4E59-91E3-A0D0FBB9132D}"/>
    <dgm:cxn modelId="{D6F419BE-634A-422F-89F2-564B954398A6}" srcId="{A08124BD-490F-4827-8745-39084AD34B20}" destId="{A3115C85-0DB6-4198-9ABD-DE52CF63628F}" srcOrd="0" destOrd="0" parTransId="{B78462BC-6459-49C2-93C1-E058785784E7}" sibTransId="{AD1C15F5-2760-4F00-86DF-04F4BB05FC34}"/>
    <dgm:cxn modelId="{A9D7034A-4EF8-40D8-B29D-3A0F032E9CFC}" type="presOf" srcId="{A5FA51BC-8DE3-4D60-A521-903FC8807EB1}" destId="{22ECFCD8-1ADC-4C75-9FD7-178B4C14E82E}" srcOrd="0" destOrd="0" presId="urn:microsoft.com/office/officeart/2005/8/layout/hierarchy2"/>
    <dgm:cxn modelId="{32071099-1A5A-43C3-92BA-21924746C1C0}" type="presOf" srcId="{7C611EAC-4096-47D7-9A1C-C6765F87B130}" destId="{8A47CE61-6813-44AA-9A8C-2BA62FFBF38B}" srcOrd="0" destOrd="0" presId="urn:microsoft.com/office/officeart/2005/8/layout/hierarchy2"/>
    <dgm:cxn modelId="{D59EC20B-1EAE-40C0-8105-CBBB4CAE183C}" type="presOf" srcId="{A08124BD-490F-4827-8745-39084AD34B20}" destId="{084C6BD7-4A6B-45F8-87F8-9B05CA6D310D}" srcOrd="0" destOrd="0" presId="urn:microsoft.com/office/officeart/2005/8/layout/hierarchy2"/>
    <dgm:cxn modelId="{6850D3D9-C643-470C-B979-8791EC89231D}" type="presOf" srcId="{B78462BC-6459-49C2-93C1-E058785784E7}" destId="{74E6585A-8266-428C-94BE-5565E85298F9}" srcOrd="1" destOrd="0" presId="urn:microsoft.com/office/officeart/2005/8/layout/hierarchy2"/>
    <dgm:cxn modelId="{4C6F1358-E317-4B6C-8F01-0B8E78DF4569}" type="presOf" srcId="{A3115C85-0DB6-4198-9ABD-DE52CF63628F}" destId="{26E1AB02-0207-4AE8-96D7-48A02C9D5AE4}" srcOrd="0" destOrd="0" presId="urn:microsoft.com/office/officeart/2005/8/layout/hierarchy2"/>
    <dgm:cxn modelId="{CCB759EB-F607-475E-99EA-3478E8EEEFD0}" type="presOf" srcId="{AE08FCB6-AFF7-4E88-8B47-E8BD9FF71485}" destId="{5B4AF7E0-93B8-4423-B7D4-B70B855DAD5E}" srcOrd="0" destOrd="0" presId="urn:microsoft.com/office/officeart/2005/8/layout/hierarchy2"/>
    <dgm:cxn modelId="{D7476719-58B6-4D5C-B8E4-F1B4BED314D3}" type="presOf" srcId="{B78462BC-6459-49C2-93C1-E058785784E7}" destId="{DA82D85C-78EB-4531-8038-F34CEE8EAF98}" srcOrd="0" destOrd="0" presId="urn:microsoft.com/office/officeart/2005/8/layout/hierarchy2"/>
    <dgm:cxn modelId="{73E8B8A3-A6E2-49E4-A102-23B8844688B6}" srcId="{7C611EAC-4096-47D7-9A1C-C6765F87B130}" destId="{A5FA51BC-8DE3-4D60-A521-903FC8807EB1}" srcOrd="0" destOrd="0" parTransId="{47AA3DA1-89DD-42AA-8565-BEDA6C8E4229}" sibTransId="{9713C75F-042B-447D-991D-5C9E8366339D}"/>
    <dgm:cxn modelId="{FE08909C-C7AF-463A-BDBC-ED005FD3DD0C}" type="presOf" srcId="{85B842E3-0E35-44CF-8819-52225130DB45}" destId="{84343884-366F-425D-9DE3-93B35F595510}" srcOrd="1" destOrd="0" presId="urn:microsoft.com/office/officeart/2005/8/layout/hierarchy2"/>
    <dgm:cxn modelId="{D57A1098-0D6A-42BB-BC3E-D1FA531325FD}" srcId="{77600D1C-5575-4EDF-8B78-C29DA2075FA3}" destId="{A08124BD-490F-4827-8745-39084AD34B20}" srcOrd="0" destOrd="0" parTransId="{9541469F-9EFB-475C-AEC0-7F611D910F9C}" sibTransId="{7101730E-06D0-478E-B31C-BB3782AA25F0}"/>
    <dgm:cxn modelId="{8FCB43BE-CBB6-4A19-9DAA-EE11916287C9}" type="presOf" srcId="{77600D1C-5575-4EDF-8B78-C29DA2075FA3}" destId="{25A8D8CF-C970-4B80-BE7B-0740B9FEBF2B}" srcOrd="0" destOrd="0" presId="urn:microsoft.com/office/officeart/2005/8/layout/hierarchy2"/>
    <dgm:cxn modelId="{013D7BFE-97E1-4E11-A9C7-937F714C3221}" type="presOf" srcId="{F785C44A-0970-4530-B896-C4C9CBA6DFBF}" destId="{8BF056CA-3CF5-4984-8084-221BEFCB4E36}" srcOrd="0" destOrd="0" presId="urn:microsoft.com/office/officeart/2005/8/layout/hierarchy2"/>
    <dgm:cxn modelId="{9F02EAAA-570A-42E1-9065-3D641AD08777}" type="presOf" srcId="{F785C44A-0970-4530-B896-C4C9CBA6DFBF}" destId="{C17EB32A-35A6-4326-866D-4D1685EAE4D2}" srcOrd="1" destOrd="0" presId="urn:microsoft.com/office/officeart/2005/8/layout/hierarchy2"/>
    <dgm:cxn modelId="{863BF61C-CEA8-489B-8E9E-01462A1C39CF}" type="presOf" srcId="{47AA3DA1-89DD-42AA-8565-BEDA6C8E4229}" destId="{9A1C48CC-B6B8-4B65-B976-79071B494122}" srcOrd="0" destOrd="0" presId="urn:microsoft.com/office/officeart/2005/8/layout/hierarchy2"/>
    <dgm:cxn modelId="{47941030-B2D2-4591-A756-04DFC3390514}" type="presOf" srcId="{47AA3DA1-89DD-42AA-8565-BEDA6C8E4229}" destId="{4BE135A9-2D71-4A52-B262-F3B11C09A615}" srcOrd="1" destOrd="0" presId="urn:microsoft.com/office/officeart/2005/8/layout/hierarchy2"/>
    <dgm:cxn modelId="{3D9E26F7-4CBF-4C17-BC08-D216FCC74C6E}" type="presParOf" srcId="{25A8D8CF-C970-4B80-BE7B-0740B9FEBF2B}" destId="{14D56096-ED66-40B8-B99A-1DC2A9ADC3AE}" srcOrd="0" destOrd="0" presId="urn:microsoft.com/office/officeart/2005/8/layout/hierarchy2"/>
    <dgm:cxn modelId="{DD3BFD6E-FED2-4C0A-BED6-9D738202763C}" type="presParOf" srcId="{14D56096-ED66-40B8-B99A-1DC2A9ADC3AE}" destId="{084C6BD7-4A6B-45F8-87F8-9B05CA6D310D}" srcOrd="0" destOrd="0" presId="urn:microsoft.com/office/officeart/2005/8/layout/hierarchy2"/>
    <dgm:cxn modelId="{E50DDD4B-AAFC-4113-B271-4FAC49DF28CC}" type="presParOf" srcId="{14D56096-ED66-40B8-B99A-1DC2A9ADC3AE}" destId="{4A49FBBF-A674-4ED8-9FA8-2CBAC2854730}" srcOrd="1" destOrd="0" presId="urn:microsoft.com/office/officeart/2005/8/layout/hierarchy2"/>
    <dgm:cxn modelId="{B5A88D07-55DA-45ED-8548-FAC2FFB0CE46}" type="presParOf" srcId="{4A49FBBF-A674-4ED8-9FA8-2CBAC2854730}" destId="{DA82D85C-78EB-4531-8038-F34CEE8EAF98}" srcOrd="0" destOrd="0" presId="urn:microsoft.com/office/officeart/2005/8/layout/hierarchy2"/>
    <dgm:cxn modelId="{C3A3E2F7-04A9-4D88-ACCF-2DDDF38083C5}" type="presParOf" srcId="{DA82D85C-78EB-4531-8038-F34CEE8EAF98}" destId="{74E6585A-8266-428C-94BE-5565E85298F9}" srcOrd="0" destOrd="0" presId="urn:microsoft.com/office/officeart/2005/8/layout/hierarchy2"/>
    <dgm:cxn modelId="{7D8C5008-9506-47B9-971D-F95A40A62646}" type="presParOf" srcId="{4A49FBBF-A674-4ED8-9FA8-2CBAC2854730}" destId="{E51C0531-0CA0-40BF-B30F-81E3AC02408F}" srcOrd="1" destOrd="0" presId="urn:microsoft.com/office/officeart/2005/8/layout/hierarchy2"/>
    <dgm:cxn modelId="{E24F25EF-8147-4BAE-ACD8-9CABFC5CF630}" type="presParOf" srcId="{E51C0531-0CA0-40BF-B30F-81E3AC02408F}" destId="{26E1AB02-0207-4AE8-96D7-48A02C9D5AE4}" srcOrd="0" destOrd="0" presId="urn:microsoft.com/office/officeart/2005/8/layout/hierarchy2"/>
    <dgm:cxn modelId="{D673DB80-7D27-4B1A-AE04-200B9C5311B5}" type="presParOf" srcId="{E51C0531-0CA0-40BF-B30F-81E3AC02408F}" destId="{3BBA791E-69E9-47AD-B6BB-02015CCD8914}" srcOrd="1" destOrd="0" presId="urn:microsoft.com/office/officeart/2005/8/layout/hierarchy2"/>
    <dgm:cxn modelId="{E28A26D8-66FF-4FD0-BE73-9A41E53CBF89}" type="presParOf" srcId="{3BBA791E-69E9-47AD-B6BB-02015CCD8914}" destId="{8BF056CA-3CF5-4984-8084-221BEFCB4E36}" srcOrd="0" destOrd="0" presId="urn:microsoft.com/office/officeart/2005/8/layout/hierarchy2"/>
    <dgm:cxn modelId="{64403C6B-528F-4CAD-85CD-44C74556C90C}" type="presParOf" srcId="{8BF056CA-3CF5-4984-8084-221BEFCB4E36}" destId="{C17EB32A-35A6-4326-866D-4D1685EAE4D2}" srcOrd="0" destOrd="0" presId="urn:microsoft.com/office/officeart/2005/8/layout/hierarchy2"/>
    <dgm:cxn modelId="{E471E713-14A3-42F1-837D-441CE1292532}" type="presParOf" srcId="{3BBA791E-69E9-47AD-B6BB-02015CCD8914}" destId="{6C44802D-01D4-4EC7-AE0D-23F19E9F7416}" srcOrd="1" destOrd="0" presId="urn:microsoft.com/office/officeart/2005/8/layout/hierarchy2"/>
    <dgm:cxn modelId="{CCDCF15D-9FB2-4F3B-8B66-504A5D049CBA}" type="presParOf" srcId="{6C44802D-01D4-4EC7-AE0D-23F19E9F7416}" destId="{5B4AF7E0-93B8-4423-B7D4-B70B855DAD5E}" srcOrd="0" destOrd="0" presId="urn:microsoft.com/office/officeart/2005/8/layout/hierarchy2"/>
    <dgm:cxn modelId="{23010ECE-C559-49F4-8CD5-DE7F09C9723D}" type="presParOf" srcId="{6C44802D-01D4-4EC7-AE0D-23F19E9F7416}" destId="{A82DD381-FC66-4140-A213-9AF96FCB9FDE}" srcOrd="1" destOrd="0" presId="urn:microsoft.com/office/officeart/2005/8/layout/hierarchy2"/>
    <dgm:cxn modelId="{1C251A33-0D96-4CCF-ACF2-2959752D53E2}" type="presParOf" srcId="{4A49FBBF-A674-4ED8-9FA8-2CBAC2854730}" destId="{A1623C98-0EB8-4D61-9BAB-1BDC01655265}" srcOrd="2" destOrd="0" presId="urn:microsoft.com/office/officeart/2005/8/layout/hierarchy2"/>
    <dgm:cxn modelId="{F9DE7197-2984-41B9-9FC9-0A6F8CD88E23}" type="presParOf" srcId="{A1623C98-0EB8-4D61-9BAB-1BDC01655265}" destId="{84343884-366F-425D-9DE3-93B35F595510}" srcOrd="0" destOrd="0" presId="urn:microsoft.com/office/officeart/2005/8/layout/hierarchy2"/>
    <dgm:cxn modelId="{E757587E-8652-4D6C-9A8E-706A963946D6}" type="presParOf" srcId="{4A49FBBF-A674-4ED8-9FA8-2CBAC2854730}" destId="{D5584A24-D20D-412C-A62D-4D7D3958D50E}" srcOrd="3" destOrd="0" presId="urn:microsoft.com/office/officeart/2005/8/layout/hierarchy2"/>
    <dgm:cxn modelId="{4A065586-1960-457F-B424-0E4E712441B6}" type="presParOf" srcId="{D5584A24-D20D-412C-A62D-4D7D3958D50E}" destId="{8A47CE61-6813-44AA-9A8C-2BA62FFBF38B}" srcOrd="0" destOrd="0" presId="urn:microsoft.com/office/officeart/2005/8/layout/hierarchy2"/>
    <dgm:cxn modelId="{0507624E-4F4D-4919-8FF8-242839B043E9}" type="presParOf" srcId="{D5584A24-D20D-412C-A62D-4D7D3958D50E}" destId="{E55FD06A-B914-417F-946D-B5924EAC93A0}" srcOrd="1" destOrd="0" presId="urn:microsoft.com/office/officeart/2005/8/layout/hierarchy2"/>
    <dgm:cxn modelId="{14B7E0CF-A224-4AA7-925C-9347A7682D68}" type="presParOf" srcId="{E55FD06A-B914-417F-946D-B5924EAC93A0}" destId="{9A1C48CC-B6B8-4B65-B976-79071B494122}" srcOrd="0" destOrd="0" presId="urn:microsoft.com/office/officeart/2005/8/layout/hierarchy2"/>
    <dgm:cxn modelId="{60EFF7AC-0916-4639-838D-705C23E2DE9E}" type="presParOf" srcId="{9A1C48CC-B6B8-4B65-B976-79071B494122}" destId="{4BE135A9-2D71-4A52-B262-F3B11C09A615}" srcOrd="0" destOrd="0" presId="urn:microsoft.com/office/officeart/2005/8/layout/hierarchy2"/>
    <dgm:cxn modelId="{F1D2B73F-30D7-4A5E-A450-26A3F57EADE1}" type="presParOf" srcId="{E55FD06A-B914-417F-946D-B5924EAC93A0}" destId="{E9239D7A-5B6C-4F08-9455-4078857E22D3}" srcOrd="1" destOrd="0" presId="urn:microsoft.com/office/officeart/2005/8/layout/hierarchy2"/>
    <dgm:cxn modelId="{CE185B66-CB77-444D-ABB5-448E6F406D43}" type="presParOf" srcId="{E9239D7A-5B6C-4F08-9455-4078857E22D3}" destId="{22ECFCD8-1ADC-4C75-9FD7-178B4C14E82E}" srcOrd="0" destOrd="0" presId="urn:microsoft.com/office/officeart/2005/8/layout/hierarchy2"/>
    <dgm:cxn modelId="{0A348012-A02B-4665-8058-04643ACA477B}" type="presParOf" srcId="{E9239D7A-5B6C-4F08-9455-4078857E22D3}" destId="{7D2B915F-7C56-48E8-A8F5-E90A8F13619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600D1C-5575-4EDF-8B78-C29DA2075FA3}"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zh-CN" altLang="en-US"/>
        </a:p>
      </dgm:t>
    </dgm:pt>
    <dgm:pt modelId="{A08124BD-490F-4827-8745-39084AD34B20}">
      <dgm:prSet phldrT="[文本]" custT="1"/>
      <dgm:spPr>
        <a:blipFill>
          <a:blip xmlns:r="http://schemas.openxmlformats.org/officeDocument/2006/relationships" r:embed="rId1"/>
          <a:stretch>
            <a:fillRect/>
          </a:stretch>
        </a:blipFill>
      </dgm:spPr>
      <dgm:t>
        <a:bodyPr/>
        <a:lstStyle/>
        <a:p>
          <a:r>
            <a:rPr lang="zh-CN" altLang="en-US">
              <a:noFill/>
            </a:rPr>
            <a:t> </a:t>
          </a:r>
        </a:p>
      </dgm:t>
    </dgm:pt>
    <dgm:pt modelId="{9541469F-9EFB-475C-AEC0-7F611D910F9C}" type="parTrans" cxnId="{D57A1098-0D6A-42BB-BC3E-D1FA531325FD}">
      <dgm:prSet/>
      <dgm:spPr/>
      <dgm:t>
        <a:bodyPr/>
        <a:lstStyle/>
        <a:p>
          <a:endParaRPr lang="zh-CN" altLang="en-US">
            <a:latin typeface="+mj-ea"/>
            <a:ea typeface="+mj-ea"/>
          </a:endParaRPr>
        </a:p>
      </dgm:t>
    </dgm:pt>
    <dgm:pt modelId="{7101730E-06D0-478E-B31C-BB3782AA25F0}" type="sibTrans" cxnId="{D57A1098-0D6A-42BB-BC3E-D1FA531325FD}">
      <dgm:prSet/>
      <dgm:spPr/>
      <dgm:t>
        <a:bodyPr/>
        <a:lstStyle/>
        <a:p>
          <a:endParaRPr lang="zh-CN" altLang="en-US">
            <a:latin typeface="+mj-ea"/>
            <a:ea typeface="+mj-ea"/>
          </a:endParaRPr>
        </a:p>
      </dgm:t>
    </dgm:pt>
    <dgm:pt modelId="{A3115C85-0DB6-4198-9ABD-DE52CF63628F}">
      <dgm:prSet phldrT="[文本]" custT="1"/>
      <dgm:spPr>
        <a:blipFill>
          <a:blip xmlns:r="http://schemas.openxmlformats.org/officeDocument/2006/relationships" r:embed="rId2"/>
          <a:stretch>
            <a:fillRect/>
          </a:stretch>
        </a:blipFill>
      </dgm:spPr>
      <dgm:t>
        <a:bodyPr/>
        <a:lstStyle/>
        <a:p>
          <a:r>
            <a:rPr lang="zh-CN" altLang="en-US">
              <a:noFill/>
            </a:rPr>
            <a:t> </a:t>
          </a:r>
        </a:p>
      </dgm:t>
    </dgm:pt>
    <dgm:pt modelId="{B78462BC-6459-49C2-93C1-E058785784E7}" type="parTrans" cxnId="{D6F419BE-634A-422F-89F2-564B954398A6}">
      <dgm:prSet/>
      <dgm:spPr/>
      <dgm:t>
        <a:bodyPr/>
        <a:lstStyle/>
        <a:p>
          <a:endParaRPr lang="zh-CN" altLang="en-US">
            <a:latin typeface="+mj-ea"/>
            <a:ea typeface="+mj-ea"/>
          </a:endParaRPr>
        </a:p>
      </dgm:t>
    </dgm:pt>
    <dgm:pt modelId="{AD1C15F5-2760-4F00-86DF-04F4BB05FC34}" type="sibTrans" cxnId="{D6F419BE-634A-422F-89F2-564B954398A6}">
      <dgm:prSet/>
      <dgm:spPr/>
      <dgm:t>
        <a:bodyPr/>
        <a:lstStyle/>
        <a:p>
          <a:endParaRPr lang="zh-CN" altLang="en-US">
            <a:latin typeface="+mj-ea"/>
            <a:ea typeface="+mj-ea"/>
          </a:endParaRPr>
        </a:p>
      </dgm:t>
    </dgm:pt>
    <dgm:pt modelId="{AE08FCB6-AFF7-4E88-8B47-E8BD9FF71485}">
      <dgm:prSet phldrT="[文本]" custT="1"/>
      <dgm:spPr/>
      <dgm:t>
        <a:bodyPr/>
        <a:lstStyle/>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波动力学</a:t>
          </a:r>
          <a:endParaRPr lang="en-US" altLang="zh-CN" sz="1800" kern="1200" dirty="0">
            <a:solidFill>
              <a:prstClr val="black"/>
            </a:solidFill>
            <a:latin typeface="+mj-ea"/>
            <a:ea typeface="+mj-ea"/>
            <a:cs typeface="+mn-cs"/>
          </a:endParaRPr>
        </a:p>
        <a:p>
          <a:pPr marL="0" lvl="0" algn="ctr" defTabSz="800100">
            <a:lnSpc>
              <a:spcPct val="90000"/>
            </a:lnSpc>
            <a:spcBef>
              <a:spcPct val="0"/>
            </a:spcBef>
            <a:spcAft>
              <a:spcPts val="400"/>
            </a:spcAft>
            <a:buNone/>
          </a:pPr>
          <a:r>
            <a:rPr lang="en-US" altLang="zh-CN" sz="1800" kern="1200" dirty="0">
              <a:solidFill>
                <a:prstClr val="black"/>
              </a:solidFill>
              <a:latin typeface="+mj-ea"/>
              <a:ea typeface="+mj-ea"/>
              <a:cs typeface="+mn-cs"/>
            </a:rPr>
            <a:t>Schrödinger</a:t>
          </a:r>
          <a:r>
            <a:rPr lang="zh-CN" altLang="en-US" sz="1800" kern="1200" dirty="0">
              <a:solidFill>
                <a:prstClr val="black"/>
              </a:solidFill>
              <a:latin typeface="+mj-ea"/>
              <a:ea typeface="+mj-ea"/>
              <a:cs typeface="+mn-cs"/>
            </a:rPr>
            <a:t>方程</a:t>
          </a:r>
        </a:p>
      </dgm:t>
    </dgm:pt>
    <dgm:pt modelId="{F785C44A-0970-4530-B896-C4C9CBA6DFBF}" type="parTrans" cxnId="{06D26186-71FB-4A61-823B-E3078B35D165}">
      <dgm:prSet/>
      <dgm:spPr/>
      <dgm:t>
        <a:bodyPr/>
        <a:lstStyle/>
        <a:p>
          <a:endParaRPr lang="zh-CN" altLang="en-US">
            <a:latin typeface="+mj-ea"/>
            <a:ea typeface="+mj-ea"/>
          </a:endParaRPr>
        </a:p>
      </dgm:t>
    </dgm:pt>
    <dgm:pt modelId="{114BCDA6-9D86-4E59-91E3-A0D0FBB9132D}" type="sibTrans" cxnId="{06D26186-71FB-4A61-823B-E3078B35D165}">
      <dgm:prSet/>
      <dgm:spPr/>
      <dgm:t>
        <a:bodyPr/>
        <a:lstStyle/>
        <a:p>
          <a:endParaRPr lang="zh-CN" altLang="en-US">
            <a:latin typeface="+mj-ea"/>
            <a:ea typeface="+mj-ea"/>
          </a:endParaRPr>
        </a:p>
      </dgm:t>
    </dgm:pt>
    <dgm:pt modelId="{7C611EAC-4096-47D7-9A1C-C6765F87B130}">
      <dgm:prSet phldrT="[文本]" custT="1"/>
      <dgm:spPr>
        <a:blipFill>
          <a:blip xmlns:r="http://schemas.openxmlformats.org/officeDocument/2006/relationships" r:embed="rId3"/>
          <a:stretch>
            <a:fillRect/>
          </a:stretch>
        </a:blipFill>
      </dgm:spPr>
      <dgm:t>
        <a:bodyPr/>
        <a:lstStyle/>
        <a:p>
          <a:r>
            <a:rPr lang="zh-CN" altLang="en-US">
              <a:noFill/>
            </a:rPr>
            <a:t> </a:t>
          </a:r>
        </a:p>
      </dgm:t>
    </dgm:pt>
    <dgm:pt modelId="{85B842E3-0E35-44CF-8819-52225130DB45}" type="parTrans" cxnId="{1FB601D2-7AFC-4F3D-9080-D243D8D57923}">
      <dgm:prSet/>
      <dgm:spPr/>
      <dgm:t>
        <a:bodyPr/>
        <a:lstStyle/>
        <a:p>
          <a:endParaRPr lang="zh-CN" altLang="en-US">
            <a:latin typeface="+mj-ea"/>
            <a:ea typeface="+mj-ea"/>
          </a:endParaRPr>
        </a:p>
      </dgm:t>
    </dgm:pt>
    <dgm:pt modelId="{13E4D37A-BA03-4FB8-AB2E-F147C2787998}" type="sibTrans" cxnId="{1FB601D2-7AFC-4F3D-9080-D243D8D57923}">
      <dgm:prSet/>
      <dgm:spPr/>
      <dgm:t>
        <a:bodyPr/>
        <a:lstStyle/>
        <a:p>
          <a:endParaRPr lang="zh-CN" altLang="en-US">
            <a:latin typeface="+mj-ea"/>
            <a:ea typeface="+mj-ea"/>
          </a:endParaRPr>
        </a:p>
      </dgm:t>
    </dgm:pt>
    <dgm:pt modelId="{A5FA51BC-8DE3-4D60-A521-903FC8807EB1}">
      <dgm:prSet phldrT="[文本]" custT="1"/>
      <dgm:spPr/>
      <dgm:t>
        <a:bodyPr/>
        <a:lstStyle/>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矩阵力学</a:t>
          </a:r>
          <a:endParaRPr lang="en-US" altLang="zh-CN" sz="1800" kern="1200" dirty="0">
            <a:solidFill>
              <a:prstClr val="black"/>
            </a:solidFill>
            <a:latin typeface="+mj-ea"/>
            <a:ea typeface="+mj-ea"/>
            <a:cs typeface="+mn-cs"/>
          </a:endParaRPr>
        </a:p>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算符和矩阵</a:t>
          </a:r>
        </a:p>
      </dgm:t>
    </dgm:pt>
    <dgm:pt modelId="{47AA3DA1-89DD-42AA-8565-BEDA6C8E4229}" type="parTrans" cxnId="{73E8B8A3-A6E2-49E4-A102-23B8844688B6}">
      <dgm:prSet/>
      <dgm:spPr/>
      <dgm:t>
        <a:bodyPr/>
        <a:lstStyle/>
        <a:p>
          <a:endParaRPr lang="zh-CN" altLang="en-US">
            <a:latin typeface="+mj-ea"/>
            <a:ea typeface="+mj-ea"/>
          </a:endParaRPr>
        </a:p>
      </dgm:t>
    </dgm:pt>
    <dgm:pt modelId="{9713C75F-042B-447D-991D-5C9E8366339D}" type="sibTrans" cxnId="{73E8B8A3-A6E2-49E4-A102-23B8844688B6}">
      <dgm:prSet/>
      <dgm:spPr/>
      <dgm:t>
        <a:bodyPr/>
        <a:lstStyle/>
        <a:p>
          <a:endParaRPr lang="zh-CN" altLang="en-US">
            <a:latin typeface="+mj-ea"/>
            <a:ea typeface="+mj-ea"/>
          </a:endParaRPr>
        </a:p>
      </dgm:t>
    </dgm:pt>
    <dgm:pt modelId="{25A8D8CF-C970-4B80-BE7B-0740B9FEBF2B}" type="pres">
      <dgm:prSet presAssocID="{77600D1C-5575-4EDF-8B78-C29DA2075FA3}" presName="diagram" presStyleCnt="0">
        <dgm:presLayoutVars>
          <dgm:chPref val="1"/>
          <dgm:dir/>
          <dgm:animOne val="branch"/>
          <dgm:animLvl val="lvl"/>
          <dgm:resizeHandles val="exact"/>
        </dgm:presLayoutVars>
      </dgm:prSet>
      <dgm:spPr/>
    </dgm:pt>
    <dgm:pt modelId="{14D56096-ED66-40B8-B99A-1DC2A9ADC3AE}" type="pres">
      <dgm:prSet presAssocID="{A08124BD-490F-4827-8745-39084AD34B20}" presName="root1" presStyleCnt="0"/>
      <dgm:spPr/>
    </dgm:pt>
    <dgm:pt modelId="{084C6BD7-4A6B-45F8-87F8-9B05CA6D310D}" type="pres">
      <dgm:prSet presAssocID="{A08124BD-490F-4827-8745-39084AD34B20}" presName="LevelOneTextNode" presStyleLbl="node0" presStyleIdx="0" presStyleCnt="1" custScaleY="203303">
        <dgm:presLayoutVars>
          <dgm:chPref val="3"/>
        </dgm:presLayoutVars>
      </dgm:prSet>
      <dgm:spPr/>
    </dgm:pt>
    <dgm:pt modelId="{4A49FBBF-A674-4ED8-9FA8-2CBAC2854730}" type="pres">
      <dgm:prSet presAssocID="{A08124BD-490F-4827-8745-39084AD34B20}" presName="level2hierChild" presStyleCnt="0"/>
      <dgm:spPr/>
    </dgm:pt>
    <dgm:pt modelId="{DA82D85C-78EB-4531-8038-F34CEE8EAF98}" type="pres">
      <dgm:prSet presAssocID="{B78462BC-6459-49C2-93C1-E058785784E7}" presName="conn2-1" presStyleLbl="parChTrans1D2" presStyleIdx="0" presStyleCnt="2"/>
      <dgm:spPr/>
    </dgm:pt>
    <dgm:pt modelId="{74E6585A-8266-428C-94BE-5565E85298F9}" type="pres">
      <dgm:prSet presAssocID="{B78462BC-6459-49C2-93C1-E058785784E7}" presName="connTx" presStyleLbl="parChTrans1D2" presStyleIdx="0" presStyleCnt="2"/>
      <dgm:spPr/>
    </dgm:pt>
    <dgm:pt modelId="{E51C0531-0CA0-40BF-B30F-81E3AC02408F}" type="pres">
      <dgm:prSet presAssocID="{A3115C85-0DB6-4198-9ABD-DE52CF63628F}" presName="root2" presStyleCnt="0"/>
      <dgm:spPr/>
    </dgm:pt>
    <dgm:pt modelId="{26E1AB02-0207-4AE8-96D7-48A02C9D5AE4}" type="pres">
      <dgm:prSet presAssocID="{A3115C85-0DB6-4198-9ABD-DE52CF63628F}" presName="LevelTwoTextNode" presStyleLbl="node2" presStyleIdx="0" presStyleCnt="2">
        <dgm:presLayoutVars>
          <dgm:chPref val="3"/>
        </dgm:presLayoutVars>
      </dgm:prSet>
      <dgm:spPr/>
    </dgm:pt>
    <dgm:pt modelId="{3BBA791E-69E9-47AD-B6BB-02015CCD8914}" type="pres">
      <dgm:prSet presAssocID="{A3115C85-0DB6-4198-9ABD-DE52CF63628F}" presName="level3hierChild" presStyleCnt="0"/>
      <dgm:spPr/>
    </dgm:pt>
    <dgm:pt modelId="{8BF056CA-3CF5-4984-8084-221BEFCB4E36}" type="pres">
      <dgm:prSet presAssocID="{F785C44A-0970-4530-B896-C4C9CBA6DFBF}" presName="conn2-1" presStyleLbl="parChTrans1D3" presStyleIdx="0" presStyleCnt="2"/>
      <dgm:spPr/>
    </dgm:pt>
    <dgm:pt modelId="{C17EB32A-35A6-4326-866D-4D1685EAE4D2}" type="pres">
      <dgm:prSet presAssocID="{F785C44A-0970-4530-B896-C4C9CBA6DFBF}" presName="connTx" presStyleLbl="parChTrans1D3" presStyleIdx="0" presStyleCnt="2"/>
      <dgm:spPr/>
    </dgm:pt>
    <dgm:pt modelId="{6C44802D-01D4-4EC7-AE0D-23F19E9F7416}" type="pres">
      <dgm:prSet presAssocID="{AE08FCB6-AFF7-4E88-8B47-E8BD9FF71485}" presName="root2" presStyleCnt="0"/>
      <dgm:spPr/>
    </dgm:pt>
    <dgm:pt modelId="{5B4AF7E0-93B8-4423-B7D4-B70B855DAD5E}" type="pres">
      <dgm:prSet presAssocID="{AE08FCB6-AFF7-4E88-8B47-E8BD9FF71485}" presName="LevelTwoTextNode" presStyleLbl="node3" presStyleIdx="0" presStyleCnt="2">
        <dgm:presLayoutVars>
          <dgm:chPref val="3"/>
        </dgm:presLayoutVars>
      </dgm:prSet>
      <dgm:spPr/>
    </dgm:pt>
    <dgm:pt modelId="{A82DD381-FC66-4140-A213-9AF96FCB9FDE}" type="pres">
      <dgm:prSet presAssocID="{AE08FCB6-AFF7-4E88-8B47-E8BD9FF71485}" presName="level3hierChild" presStyleCnt="0"/>
      <dgm:spPr/>
    </dgm:pt>
    <dgm:pt modelId="{A1623C98-0EB8-4D61-9BAB-1BDC01655265}" type="pres">
      <dgm:prSet presAssocID="{85B842E3-0E35-44CF-8819-52225130DB45}" presName="conn2-1" presStyleLbl="parChTrans1D2" presStyleIdx="1" presStyleCnt="2"/>
      <dgm:spPr/>
    </dgm:pt>
    <dgm:pt modelId="{84343884-366F-425D-9DE3-93B35F595510}" type="pres">
      <dgm:prSet presAssocID="{85B842E3-0E35-44CF-8819-52225130DB45}" presName="connTx" presStyleLbl="parChTrans1D2" presStyleIdx="1" presStyleCnt="2"/>
      <dgm:spPr/>
    </dgm:pt>
    <dgm:pt modelId="{D5584A24-D20D-412C-A62D-4D7D3958D50E}" type="pres">
      <dgm:prSet presAssocID="{7C611EAC-4096-47D7-9A1C-C6765F87B130}" presName="root2" presStyleCnt="0"/>
      <dgm:spPr/>
    </dgm:pt>
    <dgm:pt modelId="{8A47CE61-6813-44AA-9A8C-2BA62FFBF38B}" type="pres">
      <dgm:prSet presAssocID="{7C611EAC-4096-47D7-9A1C-C6765F87B130}" presName="LevelTwoTextNode" presStyleLbl="node2" presStyleIdx="1" presStyleCnt="2">
        <dgm:presLayoutVars>
          <dgm:chPref val="3"/>
        </dgm:presLayoutVars>
      </dgm:prSet>
      <dgm:spPr/>
    </dgm:pt>
    <dgm:pt modelId="{E55FD06A-B914-417F-946D-B5924EAC93A0}" type="pres">
      <dgm:prSet presAssocID="{7C611EAC-4096-47D7-9A1C-C6765F87B130}" presName="level3hierChild" presStyleCnt="0"/>
      <dgm:spPr/>
    </dgm:pt>
    <dgm:pt modelId="{9A1C48CC-B6B8-4B65-B976-79071B494122}" type="pres">
      <dgm:prSet presAssocID="{47AA3DA1-89DD-42AA-8565-BEDA6C8E4229}" presName="conn2-1" presStyleLbl="parChTrans1D3" presStyleIdx="1" presStyleCnt="2"/>
      <dgm:spPr/>
    </dgm:pt>
    <dgm:pt modelId="{4BE135A9-2D71-4A52-B262-F3B11C09A615}" type="pres">
      <dgm:prSet presAssocID="{47AA3DA1-89DD-42AA-8565-BEDA6C8E4229}" presName="connTx" presStyleLbl="parChTrans1D3" presStyleIdx="1" presStyleCnt="2"/>
      <dgm:spPr/>
    </dgm:pt>
    <dgm:pt modelId="{E9239D7A-5B6C-4F08-9455-4078857E22D3}" type="pres">
      <dgm:prSet presAssocID="{A5FA51BC-8DE3-4D60-A521-903FC8807EB1}" presName="root2" presStyleCnt="0"/>
      <dgm:spPr/>
    </dgm:pt>
    <dgm:pt modelId="{22ECFCD8-1ADC-4C75-9FD7-178B4C14E82E}" type="pres">
      <dgm:prSet presAssocID="{A5FA51BC-8DE3-4D60-A521-903FC8807EB1}" presName="LevelTwoTextNode" presStyleLbl="node3" presStyleIdx="1" presStyleCnt="2">
        <dgm:presLayoutVars>
          <dgm:chPref val="3"/>
        </dgm:presLayoutVars>
      </dgm:prSet>
      <dgm:spPr/>
    </dgm:pt>
    <dgm:pt modelId="{7D2B915F-7C56-48E8-A8F5-E90A8F136195}" type="pres">
      <dgm:prSet presAssocID="{A5FA51BC-8DE3-4D60-A521-903FC8807EB1}" presName="level3hierChild" presStyleCnt="0"/>
      <dgm:spPr/>
    </dgm:pt>
  </dgm:ptLst>
  <dgm:cxnLst>
    <dgm:cxn modelId="{A9D7034A-4EF8-40D8-B29D-3A0F032E9CFC}" type="presOf" srcId="{A5FA51BC-8DE3-4D60-A521-903FC8807EB1}" destId="{22ECFCD8-1ADC-4C75-9FD7-178B4C14E82E}" srcOrd="0" destOrd="0" presId="urn:microsoft.com/office/officeart/2005/8/layout/hierarchy2"/>
    <dgm:cxn modelId="{9F02EAAA-570A-42E1-9065-3D641AD08777}" type="presOf" srcId="{F785C44A-0970-4530-B896-C4C9CBA6DFBF}" destId="{C17EB32A-35A6-4326-866D-4D1685EAE4D2}" srcOrd="1" destOrd="0" presId="urn:microsoft.com/office/officeart/2005/8/layout/hierarchy2"/>
    <dgm:cxn modelId="{6850D3D9-C643-470C-B979-8791EC89231D}" type="presOf" srcId="{B78462BC-6459-49C2-93C1-E058785784E7}" destId="{74E6585A-8266-428C-94BE-5565E85298F9}" srcOrd="1" destOrd="0" presId="urn:microsoft.com/office/officeart/2005/8/layout/hierarchy2"/>
    <dgm:cxn modelId="{FE08909C-C7AF-463A-BDBC-ED005FD3DD0C}" type="presOf" srcId="{85B842E3-0E35-44CF-8819-52225130DB45}" destId="{84343884-366F-425D-9DE3-93B35F595510}" srcOrd="1" destOrd="0" presId="urn:microsoft.com/office/officeart/2005/8/layout/hierarchy2"/>
    <dgm:cxn modelId="{D59EC20B-1EAE-40C0-8105-CBBB4CAE183C}" type="presOf" srcId="{A08124BD-490F-4827-8745-39084AD34B20}" destId="{084C6BD7-4A6B-45F8-87F8-9B05CA6D310D}" srcOrd="0" destOrd="0" presId="urn:microsoft.com/office/officeart/2005/8/layout/hierarchy2"/>
    <dgm:cxn modelId="{863BF61C-CEA8-489B-8E9E-01462A1C39CF}" type="presOf" srcId="{47AA3DA1-89DD-42AA-8565-BEDA6C8E4229}" destId="{9A1C48CC-B6B8-4B65-B976-79071B494122}" srcOrd="0" destOrd="0" presId="urn:microsoft.com/office/officeart/2005/8/layout/hierarchy2"/>
    <dgm:cxn modelId="{D7476719-58B6-4D5C-B8E4-F1B4BED314D3}" type="presOf" srcId="{B78462BC-6459-49C2-93C1-E058785784E7}" destId="{DA82D85C-78EB-4531-8038-F34CEE8EAF98}" srcOrd="0" destOrd="0" presId="urn:microsoft.com/office/officeart/2005/8/layout/hierarchy2"/>
    <dgm:cxn modelId="{06D26186-71FB-4A61-823B-E3078B35D165}" srcId="{A3115C85-0DB6-4198-9ABD-DE52CF63628F}" destId="{AE08FCB6-AFF7-4E88-8B47-E8BD9FF71485}" srcOrd="0" destOrd="0" parTransId="{F785C44A-0970-4530-B896-C4C9CBA6DFBF}" sibTransId="{114BCDA6-9D86-4E59-91E3-A0D0FBB9132D}"/>
    <dgm:cxn modelId="{013D7BFE-97E1-4E11-A9C7-937F714C3221}" type="presOf" srcId="{F785C44A-0970-4530-B896-C4C9CBA6DFBF}" destId="{8BF056CA-3CF5-4984-8084-221BEFCB4E36}" srcOrd="0" destOrd="0" presId="urn:microsoft.com/office/officeart/2005/8/layout/hierarchy2"/>
    <dgm:cxn modelId="{73E8B8A3-A6E2-49E4-A102-23B8844688B6}" srcId="{7C611EAC-4096-47D7-9A1C-C6765F87B130}" destId="{A5FA51BC-8DE3-4D60-A521-903FC8807EB1}" srcOrd="0" destOrd="0" parTransId="{47AA3DA1-89DD-42AA-8565-BEDA6C8E4229}" sibTransId="{9713C75F-042B-447D-991D-5C9E8366339D}"/>
    <dgm:cxn modelId="{4C6F1358-E317-4B6C-8F01-0B8E78DF4569}" type="presOf" srcId="{A3115C85-0DB6-4198-9ABD-DE52CF63628F}" destId="{26E1AB02-0207-4AE8-96D7-48A02C9D5AE4}" srcOrd="0" destOrd="0" presId="urn:microsoft.com/office/officeart/2005/8/layout/hierarchy2"/>
    <dgm:cxn modelId="{1FB601D2-7AFC-4F3D-9080-D243D8D57923}" srcId="{A08124BD-490F-4827-8745-39084AD34B20}" destId="{7C611EAC-4096-47D7-9A1C-C6765F87B130}" srcOrd="1" destOrd="0" parTransId="{85B842E3-0E35-44CF-8819-52225130DB45}" sibTransId="{13E4D37A-BA03-4FB8-AB2E-F147C2787998}"/>
    <dgm:cxn modelId="{CCB759EB-F607-475E-99EA-3478E8EEEFD0}" type="presOf" srcId="{AE08FCB6-AFF7-4E88-8B47-E8BD9FF71485}" destId="{5B4AF7E0-93B8-4423-B7D4-B70B855DAD5E}" srcOrd="0" destOrd="0" presId="urn:microsoft.com/office/officeart/2005/8/layout/hierarchy2"/>
    <dgm:cxn modelId="{47941030-B2D2-4591-A756-04DFC3390514}" type="presOf" srcId="{47AA3DA1-89DD-42AA-8565-BEDA6C8E4229}" destId="{4BE135A9-2D71-4A52-B262-F3B11C09A615}" srcOrd="1" destOrd="0" presId="urn:microsoft.com/office/officeart/2005/8/layout/hierarchy2"/>
    <dgm:cxn modelId="{8FCB43BE-CBB6-4A19-9DAA-EE11916287C9}" type="presOf" srcId="{77600D1C-5575-4EDF-8B78-C29DA2075FA3}" destId="{25A8D8CF-C970-4B80-BE7B-0740B9FEBF2B}" srcOrd="0" destOrd="0" presId="urn:microsoft.com/office/officeart/2005/8/layout/hierarchy2"/>
    <dgm:cxn modelId="{A7C32114-0396-4340-BAEB-F93B1D297183}" type="presOf" srcId="{85B842E3-0E35-44CF-8819-52225130DB45}" destId="{A1623C98-0EB8-4D61-9BAB-1BDC01655265}" srcOrd="0" destOrd="0" presId="urn:microsoft.com/office/officeart/2005/8/layout/hierarchy2"/>
    <dgm:cxn modelId="{D6F419BE-634A-422F-89F2-564B954398A6}" srcId="{A08124BD-490F-4827-8745-39084AD34B20}" destId="{A3115C85-0DB6-4198-9ABD-DE52CF63628F}" srcOrd="0" destOrd="0" parTransId="{B78462BC-6459-49C2-93C1-E058785784E7}" sibTransId="{AD1C15F5-2760-4F00-86DF-04F4BB05FC34}"/>
    <dgm:cxn modelId="{D57A1098-0D6A-42BB-BC3E-D1FA531325FD}" srcId="{77600D1C-5575-4EDF-8B78-C29DA2075FA3}" destId="{A08124BD-490F-4827-8745-39084AD34B20}" srcOrd="0" destOrd="0" parTransId="{9541469F-9EFB-475C-AEC0-7F611D910F9C}" sibTransId="{7101730E-06D0-478E-B31C-BB3782AA25F0}"/>
    <dgm:cxn modelId="{32071099-1A5A-43C3-92BA-21924746C1C0}" type="presOf" srcId="{7C611EAC-4096-47D7-9A1C-C6765F87B130}" destId="{8A47CE61-6813-44AA-9A8C-2BA62FFBF38B}" srcOrd="0" destOrd="0" presId="urn:microsoft.com/office/officeart/2005/8/layout/hierarchy2"/>
    <dgm:cxn modelId="{3D9E26F7-4CBF-4C17-BC08-D216FCC74C6E}" type="presParOf" srcId="{25A8D8CF-C970-4B80-BE7B-0740B9FEBF2B}" destId="{14D56096-ED66-40B8-B99A-1DC2A9ADC3AE}" srcOrd="0" destOrd="0" presId="urn:microsoft.com/office/officeart/2005/8/layout/hierarchy2"/>
    <dgm:cxn modelId="{DD3BFD6E-FED2-4C0A-BED6-9D738202763C}" type="presParOf" srcId="{14D56096-ED66-40B8-B99A-1DC2A9ADC3AE}" destId="{084C6BD7-4A6B-45F8-87F8-9B05CA6D310D}" srcOrd="0" destOrd="0" presId="urn:microsoft.com/office/officeart/2005/8/layout/hierarchy2"/>
    <dgm:cxn modelId="{E50DDD4B-AAFC-4113-B271-4FAC49DF28CC}" type="presParOf" srcId="{14D56096-ED66-40B8-B99A-1DC2A9ADC3AE}" destId="{4A49FBBF-A674-4ED8-9FA8-2CBAC2854730}" srcOrd="1" destOrd="0" presId="urn:microsoft.com/office/officeart/2005/8/layout/hierarchy2"/>
    <dgm:cxn modelId="{B5A88D07-55DA-45ED-8548-FAC2FFB0CE46}" type="presParOf" srcId="{4A49FBBF-A674-4ED8-9FA8-2CBAC2854730}" destId="{DA82D85C-78EB-4531-8038-F34CEE8EAF98}" srcOrd="0" destOrd="0" presId="urn:microsoft.com/office/officeart/2005/8/layout/hierarchy2"/>
    <dgm:cxn modelId="{C3A3E2F7-04A9-4D88-ACCF-2DDDF38083C5}" type="presParOf" srcId="{DA82D85C-78EB-4531-8038-F34CEE8EAF98}" destId="{74E6585A-8266-428C-94BE-5565E85298F9}" srcOrd="0" destOrd="0" presId="urn:microsoft.com/office/officeart/2005/8/layout/hierarchy2"/>
    <dgm:cxn modelId="{7D8C5008-9506-47B9-971D-F95A40A62646}" type="presParOf" srcId="{4A49FBBF-A674-4ED8-9FA8-2CBAC2854730}" destId="{E51C0531-0CA0-40BF-B30F-81E3AC02408F}" srcOrd="1" destOrd="0" presId="urn:microsoft.com/office/officeart/2005/8/layout/hierarchy2"/>
    <dgm:cxn modelId="{E24F25EF-8147-4BAE-ACD8-9CABFC5CF630}" type="presParOf" srcId="{E51C0531-0CA0-40BF-B30F-81E3AC02408F}" destId="{26E1AB02-0207-4AE8-96D7-48A02C9D5AE4}" srcOrd="0" destOrd="0" presId="urn:microsoft.com/office/officeart/2005/8/layout/hierarchy2"/>
    <dgm:cxn modelId="{D673DB80-7D27-4B1A-AE04-200B9C5311B5}" type="presParOf" srcId="{E51C0531-0CA0-40BF-B30F-81E3AC02408F}" destId="{3BBA791E-69E9-47AD-B6BB-02015CCD8914}" srcOrd="1" destOrd="0" presId="urn:microsoft.com/office/officeart/2005/8/layout/hierarchy2"/>
    <dgm:cxn modelId="{E28A26D8-66FF-4FD0-BE73-9A41E53CBF89}" type="presParOf" srcId="{3BBA791E-69E9-47AD-B6BB-02015CCD8914}" destId="{8BF056CA-3CF5-4984-8084-221BEFCB4E36}" srcOrd="0" destOrd="0" presId="urn:microsoft.com/office/officeart/2005/8/layout/hierarchy2"/>
    <dgm:cxn modelId="{64403C6B-528F-4CAD-85CD-44C74556C90C}" type="presParOf" srcId="{8BF056CA-3CF5-4984-8084-221BEFCB4E36}" destId="{C17EB32A-35A6-4326-866D-4D1685EAE4D2}" srcOrd="0" destOrd="0" presId="urn:microsoft.com/office/officeart/2005/8/layout/hierarchy2"/>
    <dgm:cxn modelId="{E471E713-14A3-42F1-837D-441CE1292532}" type="presParOf" srcId="{3BBA791E-69E9-47AD-B6BB-02015CCD8914}" destId="{6C44802D-01D4-4EC7-AE0D-23F19E9F7416}" srcOrd="1" destOrd="0" presId="urn:microsoft.com/office/officeart/2005/8/layout/hierarchy2"/>
    <dgm:cxn modelId="{CCDCF15D-9FB2-4F3B-8B66-504A5D049CBA}" type="presParOf" srcId="{6C44802D-01D4-4EC7-AE0D-23F19E9F7416}" destId="{5B4AF7E0-93B8-4423-B7D4-B70B855DAD5E}" srcOrd="0" destOrd="0" presId="urn:microsoft.com/office/officeart/2005/8/layout/hierarchy2"/>
    <dgm:cxn modelId="{23010ECE-C559-49F4-8CD5-DE7F09C9723D}" type="presParOf" srcId="{6C44802D-01D4-4EC7-AE0D-23F19E9F7416}" destId="{A82DD381-FC66-4140-A213-9AF96FCB9FDE}" srcOrd="1" destOrd="0" presId="urn:microsoft.com/office/officeart/2005/8/layout/hierarchy2"/>
    <dgm:cxn modelId="{1C251A33-0D96-4CCF-ACF2-2959752D53E2}" type="presParOf" srcId="{4A49FBBF-A674-4ED8-9FA8-2CBAC2854730}" destId="{A1623C98-0EB8-4D61-9BAB-1BDC01655265}" srcOrd="2" destOrd="0" presId="urn:microsoft.com/office/officeart/2005/8/layout/hierarchy2"/>
    <dgm:cxn modelId="{F9DE7197-2984-41B9-9FC9-0A6F8CD88E23}" type="presParOf" srcId="{A1623C98-0EB8-4D61-9BAB-1BDC01655265}" destId="{84343884-366F-425D-9DE3-93B35F595510}" srcOrd="0" destOrd="0" presId="urn:microsoft.com/office/officeart/2005/8/layout/hierarchy2"/>
    <dgm:cxn modelId="{E757587E-8652-4D6C-9A8E-706A963946D6}" type="presParOf" srcId="{4A49FBBF-A674-4ED8-9FA8-2CBAC2854730}" destId="{D5584A24-D20D-412C-A62D-4D7D3958D50E}" srcOrd="3" destOrd="0" presId="urn:microsoft.com/office/officeart/2005/8/layout/hierarchy2"/>
    <dgm:cxn modelId="{4A065586-1960-457F-B424-0E4E712441B6}" type="presParOf" srcId="{D5584A24-D20D-412C-A62D-4D7D3958D50E}" destId="{8A47CE61-6813-44AA-9A8C-2BA62FFBF38B}" srcOrd="0" destOrd="0" presId="urn:microsoft.com/office/officeart/2005/8/layout/hierarchy2"/>
    <dgm:cxn modelId="{0507624E-4F4D-4919-8FF8-242839B043E9}" type="presParOf" srcId="{D5584A24-D20D-412C-A62D-4D7D3958D50E}" destId="{E55FD06A-B914-417F-946D-B5924EAC93A0}" srcOrd="1" destOrd="0" presId="urn:microsoft.com/office/officeart/2005/8/layout/hierarchy2"/>
    <dgm:cxn modelId="{14B7E0CF-A224-4AA7-925C-9347A7682D68}" type="presParOf" srcId="{E55FD06A-B914-417F-946D-B5924EAC93A0}" destId="{9A1C48CC-B6B8-4B65-B976-79071B494122}" srcOrd="0" destOrd="0" presId="urn:microsoft.com/office/officeart/2005/8/layout/hierarchy2"/>
    <dgm:cxn modelId="{60EFF7AC-0916-4639-838D-705C23E2DE9E}" type="presParOf" srcId="{9A1C48CC-B6B8-4B65-B976-79071B494122}" destId="{4BE135A9-2D71-4A52-B262-F3B11C09A615}" srcOrd="0" destOrd="0" presId="urn:microsoft.com/office/officeart/2005/8/layout/hierarchy2"/>
    <dgm:cxn modelId="{F1D2B73F-30D7-4A5E-A450-26A3F57EADE1}" type="presParOf" srcId="{E55FD06A-B914-417F-946D-B5924EAC93A0}" destId="{E9239D7A-5B6C-4F08-9455-4078857E22D3}" srcOrd="1" destOrd="0" presId="urn:microsoft.com/office/officeart/2005/8/layout/hierarchy2"/>
    <dgm:cxn modelId="{CE185B66-CB77-444D-ABB5-448E6F406D43}" type="presParOf" srcId="{E9239D7A-5B6C-4F08-9455-4078857E22D3}" destId="{22ECFCD8-1ADC-4C75-9FD7-178B4C14E82E}" srcOrd="0" destOrd="0" presId="urn:microsoft.com/office/officeart/2005/8/layout/hierarchy2"/>
    <dgm:cxn modelId="{0A348012-A02B-4665-8058-04643ACA477B}" type="presParOf" srcId="{E9239D7A-5B6C-4F08-9455-4078857E22D3}" destId="{7D2B915F-7C56-48E8-A8F5-E90A8F13619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C6BD7-4A6B-45F8-87F8-9B05CA6D310D}">
      <dsp:nvSpPr>
        <dsp:cNvPr id="0" name=""/>
        <dsp:cNvSpPr/>
      </dsp:nvSpPr>
      <dsp:spPr>
        <a:xfrm>
          <a:off x="7343" y="343860"/>
          <a:ext cx="2161819" cy="219752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ts val="400"/>
            </a:spcAft>
            <a:buNone/>
          </a:pPr>
          <a:r>
            <a:rPr lang="zh-CN" altLang="en-US" sz="1800" kern="1200" dirty="0">
              <a:latin typeface="+mj-ea"/>
              <a:ea typeface="+mj-ea"/>
            </a:rPr>
            <a:t>黑体辐射</a:t>
          </a:r>
          <a:endParaRPr lang="en-US" altLang="zh-CN" sz="1800" kern="1200" dirty="0">
            <a:latin typeface="+mj-ea"/>
            <a:ea typeface="+mj-ea"/>
          </a:endParaRPr>
        </a:p>
        <a:p>
          <a:pPr marL="0" lvl="0" indent="0" algn="ctr" defTabSz="800100">
            <a:lnSpc>
              <a:spcPct val="100000"/>
            </a:lnSpc>
            <a:spcBef>
              <a:spcPct val="0"/>
            </a:spcBef>
            <a:spcAft>
              <a:spcPts val="4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𝐸</m:t>
                </m:r>
                <m:r>
                  <a:rPr lang="en-US" altLang="zh-CN" sz="1800" b="0" i="1" kern="1200" smtClean="0">
                    <a:latin typeface="Cambria Math" panose="02040503050406030204" pitchFamily="18" charset="0"/>
                    <a:ea typeface="+mj-ea"/>
                  </a:rPr>
                  <m:t>=</m:t>
                </m:r>
                <m:r>
                  <a:rPr lang="en-US" altLang="zh-CN" sz="1800" b="0" i="1" kern="1200" smtClean="0">
                    <a:latin typeface="Cambria Math" panose="02040503050406030204" pitchFamily="18" charset="0"/>
                    <a:ea typeface="+mj-ea"/>
                  </a:rPr>
                  <m:t>𝑛h</m:t>
                </m:r>
                <m:r>
                  <a:rPr lang="en-US" altLang="zh-CN" sz="1800" b="0" i="1" kern="1200" smtClean="0">
                    <a:latin typeface="Cambria Math" panose="02040503050406030204" pitchFamily="18" charset="0"/>
                    <a:ea typeface="+mj-ea"/>
                  </a:rPr>
                  <m:t>𝜈</m:t>
                </m:r>
                <m:r>
                  <a:rPr lang="en-US" altLang="zh-CN" sz="1800" b="0" i="1" kern="1200" smtClean="0">
                    <a:latin typeface="Cambria Math" panose="02040503050406030204" pitchFamily="18" charset="0"/>
                    <a:ea typeface="+mj-ea"/>
                  </a:rPr>
                  <m:t>, </m:t>
                </m:r>
                <m:r>
                  <a:rPr lang="en-US" altLang="zh-CN" sz="1800" b="0" i="1" kern="1200" smtClean="0">
                    <a:latin typeface="Cambria Math" panose="02040503050406030204" pitchFamily="18" charset="0"/>
                    <a:ea typeface="+mj-ea"/>
                  </a:rPr>
                  <m:t>𝑛</m:t>
                </m:r>
                <m:r>
                  <a:rPr lang="en-US" altLang="zh-CN" sz="1800" b="0" i="1" kern="1200" smtClean="0">
                    <a:latin typeface="Cambria Math" panose="02040503050406030204" pitchFamily="18" charset="0"/>
                    <a:ea typeface="+mj-ea"/>
                  </a:rPr>
                  <m:t>=1, 2, 3</m:t>
                </m:r>
              </m:oMath>
            </m:oMathPara>
          </a14:m>
          <a:endParaRPr lang="en-US" altLang="zh-CN" sz="1800" b="0" kern="1200" dirty="0">
            <a:latin typeface="+mj-ea"/>
            <a:ea typeface="+mj-ea"/>
          </a:endParaRPr>
        </a:p>
        <a:p>
          <a:pPr marL="0" lvl="0" indent="0" algn="ctr" defTabSz="800100">
            <a:lnSpc>
              <a:spcPct val="100000"/>
            </a:lnSpc>
            <a:spcBef>
              <a:spcPct val="0"/>
            </a:spcBef>
            <a:spcAft>
              <a:spcPts val="400"/>
            </a:spcAft>
            <a:buNone/>
          </a:pPr>
          <a:r>
            <a:rPr lang="zh-CN" altLang="en-US" sz="1800" kern="1200" dirty="0">
              <a:latin typeface="+mj-ea"/>
              <a:ea typeface="+mj-ea"/>
            </a:rPr>
            <a:t>光电效应</a:t>
          </a:r>
          <a:endParaRPr lang="en-US" altLang="zh-CN" sz="1800" kern="1200" dirty="0">
            <a:latin typeface="+mj-ea"/>
            <a:ea typeface="+mj-ea"/>
          </a:endParaRPr>
        </a:p>
        <a:p>
          <a:pPr marL="0" lvl="0" indent="0" algn="ctr" defTabSz="800100">
            <a:lnSpc>
              <a:spcPct val="100000"/>
            </a:lnSpc>
            <a:spcBef>
              <a:spcPct val="0"/>
            </a:spcBef>
            <a:spcAft>
              <a:spcPts val="4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𝐸</m:t>
                </m:r>
                <m:r>
                  <a:rPr lang="en-US" altLang="zh-CN" sz="1800" b="0" i="1" kern="1200" smtClean="0">
                    <a:latin typeface="Cambria Math" panose="02040503050406030204" pitchFamily="18" charset="0"/>
                    <a:ea typeface="+mj-ea"/>
                  </a:rPr>
                  <m:t>=</m:t>
                </m:r>
                <m:r>
                  <a:rPr lang="en-US" altLang="zh-CN" sz="1800" b="0" i="1" kern="1200" smtClean="0">
                    <a:latin typeface="Cambria Math" panose="02040503050406030204" pitchFamily="18" charset="0"/>
                    <a:ea typeface="+mj-ea"/>
                  </a:rPr>
                  <m:t>h</m:t>
                </m:r>
                <m:r>
                  <a:rPr lang="en-US" altLang="zh-CN" sz="1800" b="0" i="1" kern="1200" smtClean="0">
                    <a:latin typeface="Cambria Math" panose="02040503050406030204" pitchFamily="18" charset="0"/>
                    <a:ea typeface="+mj-ea"/>
                  </a:rPr>
                  <m:t>𝜈</m:t>
                </m:r>
                <m:r>
                  <a:rPr lang="en-US" altLang="zh-CN" sz="1800" b="0" i="1" kern="1200" smtClean="0">
                    <a:latin typeface="Cambria Math" panose="02040503050406030204" pitchFamily="18" charset="0"/>
                    <a:ea typeface="+mj-ea"/>
                  </a:rPr>
                  <m:t>=ℏ</m:t>
                </m:r>
                <m:r>
                  <a:rPr lang="en-US" altLang="zh-CN" sz="1800" b="0" i="1" kern="1200" smtClean="0">
                    <a:latin typeface="Cambria Math" panose="02040503050406030204" pitchFamily="18" charset="0"/>
                    <a:ea typeface="+mj-ea"/>
                  </a:rPr>
                  <m:t>𝜔</m:t>
                </m:r>
                <m:r>
                  <a:rPr lang="en-US" altLang="zh-CN" sz="1800" b="0" i="1" kern="1200" smtClean="0">
                    <a:latin typeface="Cambria Math" panose="02040503050406030204" pitchFamily="18" charset="0"/>
                    <a:ea typeface="+mj-ea"/>
                  </a:rPr>
                  <m:t>,</m:t>
                </m:r>
              </m:oMath>
            </m:oMathPara>
          </a14:m>
          <a:endParaRPr lang="en-US" altLang="zh-CN" sz="1800" b="0" i="1" kern="1200" dirty="0">
            <a:latin typeface="+mj-ea"/>
            <a:ea typeface="+mj-ea"/>
          </a:endParaRPr>
        </a:p>
        <a:p>
          <a:pPr marL="0" lvl="0" indent="0" algn="ctr" defTabSz="800100">
            <a:lnSpc>
              <a:spcPct val="100000"/>
            </a:lnSpc>
            <a:spcBef>
              <a:spcPct val="0"/>
            </a:spcBef>
            <a:spcAft>
              <a:spcPts val="4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𝑝</m:t>
                </m:r>
                <m:r>
                  <a:rPr lang="en-US" altLang="zh-CN" sz="1800" b="0" i="1" kern="1200" smtClean="0">
                    <a:latin typeface="Cambria Math" panose="02040503050406030204" pitchFamily="18" charset="0"/>
                    <a:ea typeface="+mj-ea"/>
                  </a:rPr>
                  <m:t>=</m:t>
                </m:r>
                <m:f>
                  <m:fPr>
                    <m:type m:val="lin"/>
                    <m:ctrlPr>
                      <a:rPr lang="en-US" altLang="zh-CN" sz="1800" b="0" i="1" kern="1200" smtClean="0">
                        <a:latin typeface="Cambria Math" panose="02040503050406030204" pitchFamily="18" charset="0"/>
                        <a:ea typeface="+mj-ea"/>
                      </a:rPr>
                    </m:ctrlPr>
                  </m:fPr>
                  <m:num>
                    <m:r>
                      <a:rPr lang="en-US" altLang="zh-CN" sz="1800" b="0" i="1" kern="1200" smtClean="0">
                        <a:latin typeface="Cambria Math" panose="02040503050406030204" pitchFamily="18" charset="0"/>
                        <a:ea typeface="+mj-ea"/>
                      </a:rPr>
                      <m:t>h</m:t>
                    </m:r>
                  </m:num>
                  <m:den>
                    <m:r>
                      <a:rPr lang="en-US" altLang="zh-CN" sz="1800" b="0" i="1" kern="1200" smtClean="0">
                        <a:latin typeface="Cambria Math" panose="02040503050406030204" pitchFamily="18" charset="0"/>
                        <a:ea typeface="+mj-ea"/>
                      </a:rPr>
                      <m:t>𝜆</m:t>
                    </m:r>
                  </m:den>
                </m:f>
                <m:r>
                  <a:rPr lang="en-US" altLang="zh-CN" sz="1800" b="0" i="1" kern="1200" smtClean="0">
                    <a:latin typeface="Cambria Math" panose="02040503050406030204" pitchFamily="18" charset="0"/>
                    <a:ea typeface="+mj-ea"/>
                  </a:rPr>
                  <m:t>=ℏ/</m:t>
                </m:r>
                <m:r>
                  <a:rPr lang="en-US" altLang="zh-CN" sz="1800" b="0" i="1" kern="1200" smtClean="0">
                    <a:latin typeface="Cambria Math" panose="02040503050406030204" pitchFamily="18" charset="0"/>
                    <a:ea typeface="+mj-ea"/>
                  </a:rPr>
                  <m:t>𝑘</m:t>
                </m:r>
              </m:oMath>
            </m:oMathPara>
          </a14:m>
          <a:endParaRPr lang="zh-CN" altLang="en-US" sz="1800" kern="1200" dirty="0">
            <a:latin typeface="+mj-ea"/>
            <a:ea typeface="+mj-ea"/>
          </a:endParaRPr>
        </a:p>
      </dsp:txBody>
      <dsp:txXfrm>
        <a:off x="70661" y="407178"/>
        <a:ext cx="2035183" cy="2070885"/>
      </dsp:txXfrm>
    </dsp:sp>
    <dsp:sp modelId="{DA82D85C-78EB-4531-8038-F34CEE8EAF98}">
      <dsp:nvSpPr>
        <dsp:cNvPr id="0" name=""/>
        <dsp:cNvSpPr/>
      </dsp:nvSpPr>
      <dsp:spPr>
        <a:xfrm rot="19457599">
          <a:off x="2069069" y="1098142"/>
          <a:ext cx="1064915" cy="67434"/>
        </a:xfrm>
        <a:custGeom>
          <a:avLst/>
          <a:gdLst/>
          <a:ahLst/>
          <a:cxnLst/>
          <a:rect l="0" t="0" r="0" b="0"/>
          <a:pathLst>
            <a:path>
              <a:moveTo>
                <a:pt x="0" y="33717"/>
              </a:moveTo>
              <a:lnTo>
                <a:pt x="1064915" y="337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j-ea"/>
            <a:ea typeface="+mj-ea"/>
          </a:endParaRPr>
        </a:p>
      </dsp:txBody>
      <dsp:txXfrm>
        <a:off x="2574903" y="1105237"/>
        <a:ext cx="53245" cy="53245"/>
      </dsp:txXfrm>
    </dsp:sp>
    <dsp:sp modelId="{26E1AB02-0207-4AE8-96D7-48A02C9D5AE4}">
      <dsp:nvSpPr>
        <dsp:cNvPr id="0" name=""/>
        <dsp:cNvSpPr/>
      </dsp:nvSpPr>
      <dsp:spPr>
        <a:xfrm>
          <a:off x="3033890" y="280643"/>
          <a:ext cx="2161819" cy="108090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300"/>
            </a:spcAft>
            <a:buNone/>
          </a:pPr>
          <a:r>
            <a:rPr lang="zh-CN" altLang="en-US" sz="1800" kern="1200" dirty="0">
              <a:latin typeface="+mj-ea"/>
              <a:ea typeface="+mj-ea"/>
            </a:rPr>
            <a:t>波粒二象性</a:t>
          </a:r>
          <a:endParaRPr lang="en-US" altLang="zh-CN" sz="1800" kern="1200" dirty="0">
            <a:latin typeface="+mj-ea"/>
            <a:ea typeface="+mj-ea"/>
          </a:endParaRPr>
        </a:p>
        <a:p>
          <a:pPr marL="0" lvl="0" indent="0" algn="ctr" defTabSz="800100">
            <a:lnSpc>
              <a:spcPct val="90000"/>
            </a:lnSpc>
            <a:spcBef>
              <a:spcPct val="0"/>
            </a:spcBef>
            <a:spcAft>
              <a:spcPts val="3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𝐸</m:t>
                </m:r>
                <m:r>
                  <a:rPr lang="en-US" altLang="zh-CN" sz="1800" b="0" i="1" kern="1200" smtClean="0">
                    <a:latin typeface="Cambria Math" panose="02040503050406030204" pitchFamily="18" charset="0"/>
                    <a:ea typeface="+mj-ea"/>
                  </a:rPr>
                  <m:t>=</m:t>
                </m:r>
                <m:r>
                  <a:rPr lang="en-US" altLang="zh-CN" sz="1800" b="0" i="1" kern="1200" smtClean="0">
                    <a:latin typeface="Cambria Math" panose="02040503050406030204" pitchFamily="18" charset="0"/>
                    <a:ea typeface="+mj-ea"/>
                  </a:rPr>
                  <m:t>h</m:t>
                </m:r>
                <m:r>
                  <a:rPr lang="en-US" altLang="zh-CN" sz="1800" b="0" i="1" kern="1200" smtClean="0">
                    <a:latin typeface="Cambria Math" panose="02040503050406030204" pitchFamily="18" charset="0"/>
                    <a:ea typeface="+mj-ea"/>
                  </a:rPr>
                  <m:t>𝜈</m:t>
                </m:r>
                <m:r>
                  <a:rPr lang="en-US" altLang="zh-CN" sz="1800" b="0" i="1" kern="1200" smtClean="0">
                    <a:latin typeface="Cambria Math" panose="02040503050406030204" pitchFamily="18" charset="0"/>
                    <a:ea typeface="+mj-ea"/>
                  </a:rPr>
                  <m:t>=ℏ</m:t>
                </m:r>
                <m:r>
                  <a:rPr lang="en-US" altLang="zh-CN" sz="1800" b="0" i="1" kern="1200" smtClean="0">
                    <a:latin typeface="Cambria Math" panose="02040503050406030204" pitchFamily="18" charset="0"/>
                    <a:ea typeface="+mj-ea"/>
                  </a:rPr>
                  <m:t>𝜔</m:t>
                </m:r>
                <m:r>
                  <a:rPr lang="en-US" altLang="zh-CN" sz="1800" b="0" i="1" kern="1200" smtClean="0">
                    <a:latin typeface="Cambria Math" panose="02040503050406030204" pitchFamily="18" charset="0"/>
                    <a:ea typeface="+mj-ea"/>
                  </a:rPr>
                  <m:t>,</m:t>
                </m:r>
              </m:oMath>
            </m:oMathPara>
          </a14:m>
          <a:endParaRPr lang="en-US" altLang="zh-CN" sz="1800" b="0" i="1" kern="1200" dirty="0">
            <a:latin typeface="+mj-ea"/>
            <a:ea typeface="+mj-ea"/>
          </a:endParaRPr>
        </a:p>
        <a:p>
          <a:pPr marL="0" lvl="0" indent="0" algn="ctr" defTabSz="800100">
            <a:lnSpc>
              <a:spcPct val="90000"/>
            </a:lnSpc>
            <a:spcBef>
              <a:spcPct val="0"/>
            </a:spcBef>
            <a:spcAft>
              <a:spcPts val="3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𝑝</m:t>
                </m:r>
                <m:r>
                  <a:rPr lang="en-US" altLang="zh-CN" sz="1800" b="0" i="1" kern="1200" smtClean="0">
                    <a:latin typeface="Cambria Math" panose="02040503050406030204" pitchFamily="18" charset="0"/>
                    <a:ea typeface="+mj-ea"/>
                  </a:rPr>
                  <m:t>=</m:t>
                </m:r>
                <m:f>
                  <m:fPr>
                    <m:type m:val="lin"/>
                    <m:ctrlPr>
                      <a:rPr lang="en-US" altLang="zh-CN" sz="1800" b="0" i="1" kern="1200" smtClean="0">
                        <a:latin typeface="Cambria Math" panose="02040503050406030204" pitchFamily="18" charset="0"/>
                        <a:ea typeface="+mj-ea"/>
                      </a:rPr>
                    </m:ctrlPr>
                  </m:fPr>
                  <m:num>
                    <m:r>
                      <a:rPr lang="en-US" altLang="zh-CN" sz="1800" b="0" i="1" kern="1200" smtClean="0">
                        <a:latin typeface="Cambria Math" panose="02040503050406030204" pitchFamily="18" charset="0"/>
                        <a:ea typeface="+mj-ea"/>
                      </a:rPr>
                      <m:t>h</m:t>
                    </m:r>
                  </m:num>
                  <m:den>
                    <m:r>
                      <a:rPr lang="en-US" altLang="zh-CN" sz="1800" b="0" i="1" kern="1200" smtClean="0">
                        <a:latin typeface="Cambria Math" panose="02040503050406030204" pitchFamily="18" charset="0"/>
                        <a:ea typeface="+mj-ea"/>
                      </a:rPr>
                      <m:t>𝜆</m:t>
                    </m:r>
                  </m:den>
                </m:f>
                <m:r>
                  <a:rPr lang="en-US" altLang="zh-CN" sz="1800" b="0" i="1" kern="1200" smtClean="0">
                    <a:latin typeface="Cambria Math" panose="02040503050406030204" pitchFamily="18" charset="0"/>
                    <a:ea typeface="+mj-ea"/>
                  </a:rPr>
                  <m:t>=ℏ/</m:t>
                </m:r>
                <m:r>
                  <a:rPr lang="en-US" altLang="zh-CN" sz="1800" b="0" i="1" kern="1200" smtClean="0">
                    <a:latin typeface="Cambria Math" panose="02040503050406030204" pitchFamily="18" charset="0"/>
                    <a:ea typeface="+mj-ea"/>
                  </a:rPr>
                  <m:t>𝑘</m:t>
                </m:r>
              </m:oMath>
            </m:oMathPara>
          </a14:m>
          <a:endParaRPr lang="zh-CN" altLang="en-US" sz="1800" kern="1200" dirty="0">
            <a:latin typeface="+mj-ea"/>
            <a:ea typeface="+mj-ea"/>
          </a:endParaRPr>
        </a:p>
      </dsp:txBody>
      <dsp:txXfrm>
        <a:off x="3065549" y="312302"/>
        <a:ext cx="2098501" cy="1017591"/>
      </dsp:txXfrm>
    </dsp:sp>
    <dsp:sp modelId="{8BF056CA-3CF5-4984-8084-221BEFCB4E36}">
      <dsp:nvSpPr>
        <dsp:cNvPr id="0" name=""/>
        <dsp:cNvSpPr/>
      </dsp:nvSpPr>
      <dsp:spPr>
        <a:xfrm>
          <a:off x="5195709" y="787381"/>
          <a:ext cx="864727" cy="67434"/>
        </a:xfrm>
        <a:custGeom>
          <a:avLst/>
          <a:gdLst/>
          <a:ahLst/>
          <a:cxnLst/>
          <a:rect l="0" t="0" r="0" b="0"/>
          <a:pathLst>
            <a:path>
              <a:moveTo>
                <a:pt x="0" y="33717"/>
              </a:moveTo>
              <a:lnTo>
                <a:pt x="864727" y="337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j-ea"/>
            <a:ea typeface="+mj-ea"/>
          </a:endParaRPr>
        </a:p>
      </dsp:txBody>
      <dsp:txXfrm>
        <a:off x="5606455" y="799480"/>
        <a:ext cx="43236" cy="43236"/>
      </dsp:txXfrm>
    </dsp:sp>
    <dsp:sp modelId="{5B4AF7E0-93B8-4423-B7D4-B70B855DAD5E}">
      <dsp:nvSpPr>
        <dsp:cNvPr id="0" name=""/>
        <dsp:cNvSpPr/>
      </dsp:nvSpPr>
      <dsp:spPr>
        <a:xfrm>
          <a:off x="6060437" y="280643"/>
          <a:ext cx="2161819" cy="108090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波动力学</a:t>
          </a:r>
          <a:endParaRPr lang="en-US" altLang="zh-CN" sz="1800" kern="1200" dirty="0">
            <a:solidFill>
              <a:prstClr val="black"/>
            </a:solidFill>
            <a:latin typeface="+mj-ea"/>
            <a:ea typeface="+mj-ea"/>
            <a:cs typeface="+mn-cs"/>
          </a:endParaRPr>
        </a:p>
        <a:p>
          <a:pPr marL="0" lvl="0" indent="0" algn="ctr" defTabSz="800100">
            <a:lnSpc>
              <a:spcPct val="90000"/>
            </a:lnSpc>
            <a:spcBef>
              <a:spcPct val="0"/>
            </a:spcBef>
            <a:spcAft>
              <a:spcPts val="400"/>
            </a:spcAft>
            <a:buNone/>
          </a:pPr>
          <a:r>
            <a:rPr lang="en-US" altLang="zh-CN" sz="1800" kern="1200" dirty="0">
              <a:solidFill>
                <a:prstClr val="black"/>
              </a:solidFill>
              <a:latin typeface="+mj-ea"/>
              <a:ea typeface="+mj-ea"/>
              <a:cs typeface="+mn-cs"/>
            </a:rPr>
            <a:t>Schrödinger</a:t>
          </a:r>
          <a:r>
            <a:rPr lang="zh-CN" altLang="en-US" sz="1800" kern="1200" dirty="0">
              <a:solidFill>
                <a:prstClr val="black"/>
              </a:solidFill>
              <a:latin typeface="+mj-ea"/>
              <a:ea typeface="+mj-ea"/>
              <a:cs typeface="+mn-cs"/>
            </a:rPr>
            <a:t>方程</a:t>
          </a:r>
        </a:p>
      </dsp:txBody>
      <dsp:txXfrm>
        <a:off x="6092096" y="312302"/>
        <a:ext cx="2098501" cy="1017591"/>
      </dsp:txXfrm>
    </dsp:sp>
    <dsp:sp modelId="{A1623C98-0EB8-4D61-9BAB-1BDC01655265}">
      <dsp:nvSpPr>
        <dsp:cNvPr id="0" name=""/>
        <dsp:cNvSpPr/>
      </dsp:nvSpPr>
      <dsp:spPr>
        <a:xfrm rot="2142401">
          <a:off x="2069069" y="1719665"/>
          <a:ext cx="1064915" cy="67434"/>
        </a:xfrm>
        <a:custGeom>
          <a:avLst/>
          <a:gdLst/>
          <a:ahLst/>
          <a:cxnLst/>
          <a:rect l="0" t="0" r="0" b="0"/>
          <a:pathLst>
            <a:path>
              <a:moveTo>
                <a:pt x="0" y="33717"/>
              </a:moveTo>
              <a:lnTo>
                <a:pt x="1064915" y="337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j-ea"/>
            <a:ea typeface="+mj-ea"/>
          </a:endParaRPr>
        </a:p>
      </dsp:txBody>
      <dsp:txXfrm>
        <a:off x="2574903" y="1726760"/>
        <a:ext cx="53245" cy="53245"/>
      </dsp:txXfrm>
    </dsp:sp>
    <dsp:sp modelId="{8A47CE61-6813-44AA-9A8C-2BA62FFBF38B}">
      <dsp:nvSpPr>
        <dsp:cNvPr id="0" name=""/>
        <dsp:cNvSpPr/>
      </dsp:nvSpPr>
      <dsp:spPr>
        <a:xfrm>
          <a:off x="3033890" y="1523689"/>
          <a:ext cx="2161819" cy="108090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400"/>
            </a:spcAft>
            <a:buNone/>
          </a:pPr>
          <a:r>
            <a:rPr lang="en-US" altLang="zh-CN" sz="1800" kern="1200" dirty="0">
              <a:latin typeface="+mj-ea"/>
              <a:ea typeface="+mj-ea"/>
            </a:rPr>
            <a:t>Bohr</a:t>
          </a:r>
          <a:r>
            <a:rPr lang="zh-CN" altLang="en-US" sz="1800" kern="1200" dirty="0">
              <a:latin typeface="+mj-ea"/>
              <a:ea typeface="+mj-ea"/>
            </a:rPr>
            <a:t>的氢原子理论</a:t>
          </a:r>
          <a:endParaRPr lang="en-US" altLang="zh-CN" sz="1800" kern="1200" dirty="0">
            <a:latin typeface="+mj-ea"/>
            <a:ea typeface="+mj-ea"/>
          </a:endParaRPr>
        </a:p>
        <a:p>
          <a:pPr marL="0" lvl="0" indent="0" algn="ctr" defTabSz="800100">
            <a:lnSpc>
              <a:spcPct val="90000"/>
            </a:lnSpc>
            <a:spcBef>
              <a:spcPct val="0"/>
            </a:spcBef>
            <a:spcAft>
              <a:spcPts val="4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h</m:t>
                </m:r>
                <m:r>
                  <a:rPr lang="en-US" altLang="zh-CN" sz="1800" b="0" i="1" kern="1200" smtClean="0">
                    <a:latin typeface="Cambria Math" panose="02040503050406030204" pitchFamily="18" charset="0"/>
                    <a:ea typeface="+mj-ea"/>
                  </a:rPr>
                  <m:t>𝜈</m:t>
                </m:r>
                <m:r>
                  <a:rPr lang="en-US" altLang="zh-CN" sz="1800" b="0" i="1" kern="1200" smtClean="0">
                    <a:latin typeface="Cambria Math" panose="02040503050406030204" pitchFamily="18" charset="0"/>
                    <a:ea typeface="+mj-ea"/>
                  </a:rPr>
                  <m:t>=</m:t>
                </m:r>
                <m:sSub>
                  <m:sSubPr>
                    <m:ctrlPr>
                      <a:rPr lang="en-US" altLang="zh-CN" sz="1800" b="0" i="1" kern="1200" smtClean="0">
                        <a:latin typeface="Cambria Math" panose="02040503050406030204" pitchFamily="18" charset="0"/>
                        <a:ea typeface="+mj-ea"/>
                      </a:rPr>
                    </m:ctrlPr>
                  </m:sSubPr>
                  <m:e>
                    <m:r>
                      <a:rPr lang="en-US" altLang="zh-CN" sz="1800" b="0" i="1" kern="1200" smtClean="0">
                        <a:latin typeface="Cambria Math" panose="02040503050406030204" pitchFamily="18" charset="0"/>
                        <a:ea typeface="+mj-ea"/>
                      </a:rPr>
                      <m:t>𝐸</m:t>
                    </m:r>
                  </m:e>
                  <m:sub>
                    <m:r>
                      <a:rPr lang="en-US" altLang="zh-CN" sz="1800" b="0" i="1" kern="1200" smtClean="0">
                        <a:latin typeface="Cambria Math" panose="02040503050406030204" pitchFamily="18" charset="0"/>
                        <a:ea typeface="+mj-ea"/>
                      </a:rPr>
                      <m:t>𝑛</m:t>
                    </m:r>
                    <m:r>
                      <a:rPr lang="en-US" altLang="zh-CN" sz="1800" b="0" i="1" kern="1200" smtClean="0">
                        <a:latin typeface="Cambria Math" panose="02040503050406030204" pitchFamily="18" charset="0"/>
                        <a:ea typeface="+mj-ea"/>
                      </a:rPr>
                      <m:t>′</m:t>
                    </m:r>
                  </m:sub>
                </m:sSub>
                <m:r>
                  <a:rPr lang="en-US" altLang="zh-CN" sz="1800" b="0" i="1" kern="1200" smtClean="0">
                    <a:latin typeface="Cambria Math" panose="02040503050406030204" pitchFamily="18" charset="0"/>
                    <a:ea typeface="+mj-ea"/>
                  </a:rPr>
                  <m:t>−</m:t>
                </m:r>
                <m:sSub>
                  <m:sSubPr>
                    <m:ctrlPr>
                      <a:rPr lang="en-US" altLang="zh-CN" sz="1800" b="0" i="1" kern="1200" smtClean="0">
                        <a:latin typeface="Cambria Math" panose="02040503050406030204" pitchFamily="18" charset="0"/>
                        <a:ea typeface="+mj-ea"/>
                      </a:rPr>
                    </m:ctrlPr>
                  </m:sSubPr>
                  <m:e>
                    <m:r>
                      <a:rPr lang="en-US" altLang="zh-CN" sz="1800" b="0" i="1" kern="1200" smtClean="0">
                        <a:latin typeface="Cambria Math" panose="02040503050406030204" pitchFamily="18" charset="0"/>
                        <a:ea typeface="+mj-ea"/>
                      </a:rPr>
                      <m:t>𝐸</m:t>
                    </m:r>
                  </m:e>
                  <m:sub>
                    <m:r>
                      <a:rPr lang="en-US" altLang="zh-CN" sz="1800" b="0" i="1" kern="1200" smtClean="0">
                        <a:latin typeface="Cambria Math" panose="02040503050406030204" pitchFamily="18" charset="0"/>
                        <a:ea typeface="+mj-ea"/>
                      </a:rPr>
                      <m:t>𝑛</m:t>
                    </m:r>
                  </m:sub>
                </m:sSub>
              </m:oMath>
            </m:oMathPara>
          </a14:m>
          <a:endParaRPr lang="en-US" altLang="zh-CN" sz="1800" kern="1200" dirty="0">
            <a:latin typeface="+mj-ea"/>
            <a:ea typeface="+mj-ea"/>
          </a:endParaRPr>
        </a:p>
        <a:p>
          <a:pPr marL="0" lvl="0" indent="0" algn="ctr" defTabSz="800100">
            <a:lnSpc>
              <a:spcPct val="90000"/>
            </a:lnSpc>
            <a:spcBef>
              <a:spcPct val="0"/>
            </a:spcBef>
            <a:spcAft>
              <a:spcPts val="400"/>
            </a:spcAft>
            <a:buNone/>
          </a:pPr>
          <a:r>
            <a:rPr lang="zh-CN" altLang="en-US" sz="1800" kern="1200" dirty="0">
              <a:latin typeface="+mj-ea"/>
              <a:ea typeface="+mj-ea"/>
            </a:rPr>
            <a:t>对应原理</a:t>
          </a:r>
        </a:p>
      </dsp:txBody>
      <dsp:txXfrm>
        <a:off x="3065549" y="1555348"/>
        <a:ext cx="2098501" cy="1017591"/>
      </dsp:txXfrm>
    </dsp:sp>
    <dsp:sp modelId="{9A1C48CC-B6B8-4B65-B976-79071B494122}">
      <dsp:nvSpPr>
        <dsp:cNvPr id="0" name=""/>
        <dsp:cNvSpPr/>
      </dsp:nvSpPr>
      <dsp:spPr>
        <a:xfrm>
          <a:off x="5195709" y="2030427"/>
          <a:ext cx="864727" cy="67434"/>
        </a:xfrm>
        <a:custGeom>
          <a:avLst/>
          <a:gdLst/>
          <a:ahLst/>
          <a:cxnLst/>
          <a:rect l="0" t="0" r="0" b="0"/>
          <a:pathLst>
            <a:path>
              <a:moveTo>
                <a:pt x="0" y="33717"/>
              </a:moveTo>
              <a:lnTo>
                <a:pt x="864727" y="337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j-ea"/>
            <a:ea typeface="+mj-ea"/>
          </a:endParaRPr>
        </a:p>
      </dsp:txBody>
      <dsp:txXfrm>
        <a:off x="5606455" y="2042526"/>
        <a:ext cx="43236" cy="43236"/>
      </dsp:txXfrm>
    </dsp:sp>
    <dsp:sp modelId="{22ECFCD8-1ADC-4C75-9FD7-178B4C14E82E}">
      <dsp:nvSpPr>
        <dsp:cNvPr id="0" name=""/>
        <dsp:cNvSpPr/>
      </dsp:nvSpPr>
      <dsp:spPr>
        <a:xfrm>
          <a:off x="6060437" y="1523689"/>
          <a:ext cx="2161819" cy="108090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矩阵力学</a:t>
          </a:r>
          <a:endParaRPr lang="en-US" altLang="zh-CN" sz="1800" kern="1200" dirty="0">
            <a:solidFill>
              <a:prstClr val="black"/>
            </a:solidFill>
            <a:latin typeface="+mj-ea"/>
            <a:ea typeface="+mj-ea"/>
            <a:cs typeface="+mn-cs"/>
          </a:endParaRPr>
        </a:p>
        <a:p>
          <a:pPr marL="0" lvl="0" indent="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算符和矩阵</a:t>
          </a:r>
        </a:p>
      </dsp:txBody>
      <dsp:txXfrm>
        <a:off x="6092096" y="1555348"/>
        <a:ext cx="2098501" cy="101759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1860A5-41A2-4C57-AD70-0A4E2A668C34}" type="datetimeFigureOut">
              <a:rPr lang="zh-CN" altLang="en-US" smtClean="0"/>
              <a:t>2017-04-07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AABB0C-EDE3-4A91-BF75-871B1A7A88EB}" type="slidenum">
              <a:rPr lang="zh-CN" altLang="en-US" smtClean="0"/>
              <a:t>‹#›</a:t>
            </a:fld>
            <a:endParaRPr lang="zh-CN" altLang="en-US"/>
          </a:p>
        </p:txBody>
      </p:sp>
    </p:spTree>
    <p:extLst>
      <p:ext uri="{BB962C8B-B14F-4D97-AF65-F5344CB8AC3E}">
        <p14:creationId xmlns:p14="http://schemas.microsoft.com/office/powerpoint/2010/main" val="2462837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0B1AA-EE1E-4817-9997-AD9BDEBB4191}" type="datetimeFigureOut">
              <a:rPr lang="zh-CN" altLang="en-US" smtClean="0"/>
              <a:t>2017-04-07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A3712-69C7-47DC-B581-3E1490B93BAF}" type="slidenum">
              <a:rPr lang="zh-CN" altLang="en-US" smtClean="0"/>
              <a:t>‹#›</a:t>
            </a:fld>
            <a:endParaRPr lang="zh-CN" altLang="en-US"/>
          </a:p>
        </p:txBody>
      </p:sp>
    </p:spTree>
    <p:extLst>
      <p:ext uri="{BB962C8B-B14F-4D97-AF65-F5344CB8AC3E}">
        <p14:creationId xmlns:p14="http://schemas.microsoft.com/office/powerpoint/2010/main" val="413402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5</a:t>
            </a:fld>
            <a:endParaRPr lang="zh-CN" altLang="en-US"/>
          </a:p>
        </p:txBody>
      </p:sp>
    </p:spTree>
    <p:extLst>
      <p:ext uri="{BB962C8B-B14F-4D97-AF65-F5344CB8AC3E}">
        <p14:creationId xmlns:p14="http://schemas.microsoft.com/office/powerpoint/2010/main" val="16297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125068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74483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277813"/>
            <a:ext cx="6019800" cy="58483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918469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2950392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1095561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650585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3347242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151118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2841009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708064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216239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390795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227880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888471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90146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675446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3742935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277472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2304624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4030370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3532969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379523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07306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141142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1796653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78256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636481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4938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000954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846549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3068576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6"/>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571256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0575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927210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8525607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100336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9848644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2221664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277813"/>
            <a:ext cx="6019800" cy="58483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173490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3377502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31891778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7697700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41089701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3018817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6"/>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314814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2935991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20771082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37508464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33352099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409337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14391757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9478186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10201110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3667889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201946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5823142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39218520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15212953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30234304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879251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41987749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8295853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4223095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 y="1268413"/>
            <a:ext cx="9143476"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08" y="1268413"/>
            <a:ext cx="1440078"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624" y="1268413"/>
            <a:ext cx="1440078"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1740" y="1268413"/>
            <a:ext cx="1440078"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1856" y="1268413"/>
            <a:ext cx="1440078"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bwMode="auto">
          <a:xfrm>
            <a:off x="8891590" y="1268413"/>
            <a:ext cx="252412"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bwMode="auto">
          <a:xfrm>
            <a:off x="250827" y="1989138"/>
            <a:ext cx="720725"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bwMode="auto">
          <a:xfrm>
            <a:off x="2" y="1989138"/>
            <a:ext cx="250825"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585" y="1988493"/>
            <a:ext cx="1440078"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705" y="1988493"/>
            <a:ext cx="1440078"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1818" y="1988493"/>
            <a:ext cx="1440078"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bwMode="auto">
          <a:xfrm>
            <a:off x="8891590" y="1989138"/>
            <a:ext cx="252412"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bwMode="auto">
          <a:xfrm>
            <a:off x="8172452" y="1989138"/>
            <a:ext cx="719138"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bwMode="auto">
          <a:xfrm>
            <a:off x="2" y="2708275"/>
            <a:ext cx="250825"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546" y="2708573"/>
            <a:ext cx="1440078"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663" y="2708573"/>
            <a:ext cx="1440078"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1779" y="2708573"/>
            <a:ext cx="1440078"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1895" y="2708573"/>
            <a:ext cx="1440078"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08" y="3428653"/>
            <a:ext cx="1440078"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624" y="3428653"/>
            <a:ext cx="1440078"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1740" y="3428653"/>
            <a:ext cx="1440078"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1856" y="3428653"/>
            <a:ext cx="1440078"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bwMode="auto">
          <a:xfrm>
            <a:off x="8891590" y="3429000"/>
            <a:ext cx="252412"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bwMode="auto">
          <a:xfrm>
            <a:off x="250827" y="4148138"/>
            <a:ext cx="720725"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bwMode="auto">
          <a:xfrm>
            <a:off x="2" y="4148138"/>
            <a:ext cx="250825"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585" y="4130741"/>
            <a:ext cx="1440078"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701" y="4148733"/>
            <a:ext cx="1440078"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1818" y="4148733"/>
            <a:ext cx="1440078"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bwMode="auto">
          <a:xfrm>
            <a:off x="8891587" y="4148138"/>
            <a:ext cx="360362"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bwMode="auto">
          <a:xfrm>
            <a:off x="8172451" y="4148138"/>
            <a:ext cx="719138"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fld id="{CE8D5F43-11FC-4A47-8AB9-3C569A0CF75E}" type="datetimeFigureOut">
              <a:rPr lang="zh-CN" altLang="en-US" smtClean="0"/>
              <a:pPr/>
              <a:t>2017-04-07</a:t>
            </a:fld>
            <a:endParaRPr lang="zh-CN" altLang="en-US"/>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endParaRPr lang="zh-CN" altLang="en-US"/>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7913759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000"/>
            </a:lvl1pPr>
            <a:lvl2pPr>
              <a:defRPr sz="1800"/>
            </a:lvl2pPr>
            <a:lvl3pPr>
              <a:defRPr sz="1600"/>
            </a:lvl3pPr>
            <a:lvl4pPr>
              <a:defRPr sz="1350"/>
            </a:lvl4pPr>
            <a:lvl5pPr>
              <a:defRPr sz="1100"/>
            </a:lvl5pPr>
            <a:extLs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标题 6"/>
          <p:cNvSpPr>
            <a:spLocks noGrp="1"/>
          </p:cNvSpPr>
          <p:nvPr>
            <p:ph type="title"/>
          </p:nvPr>
        </p:nvSpPr>
        <p:spPr>
          <a:xfrm>
            <a:off x="457200" y="274638"/>
            <a:ext cx="8229600" cy="994122"/>
          </a:xfrm>
        </p:spPr>
        <p:txBody>
          <a:bodyPr rtlCol="0">
            <a:normAutofit/>
          </a:bodyPr>
          <a:lstStyle>
            <a:lvl1pPr>
              <a:defRPr sz="3200" b="1">
                <a:solidFill>
                  <a:schemeClr val="tx1">
                    <a:lumMod val="85000"/>
                    <a:lumOff val="15000"/>
                  </a:schemeClr>
                </a:solidFill>
              </a:defRPr>
            </a:lvl1pPr>
            <a:extLst/>
          </a:lstStyle>
          <a:p>
            <a:r>
              <a:rPr lang="zh-CN" altLang="en-US" dirty="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fld id="{CE8D5F43-11FC-4A47-8AB9-3C569A0CF75E}" type="datetimeFigureOut">
              <a:rPr lang="zh-CN" altLang="en-US" smtClean="0"/>
              <a:pPr/>
              <a:t>2017-04-07</a:t>
            </a:fld>
            <a:endParaRPr lang="zh-CN" altLang="en-US"/>
          </a:p>
        </p:txBody>
      </p:sp>
      <p:sp>
        <p:nvSpPr>
          <p:cNvPr id="6" name="页脚占位符 4"/>
          <p:cNvSpPr>
            <a:spLocks noGrp="1"/>
          </p:cNvSpPr>
          <p:nvPr>
            <p:ph type="ftr" sz="quarter" idx="11"/>
          </p:nvPr>
        </p:nvSpPr>
        <p:spPr/>
        <p:txBody>
          <a:bodyPr/>
          <a:lstStyle>
            <a:lvl1pPr>
              <a:defRPr sz="1050"/>
            </a:lvl1pPr>
            <a:extLst/>
          </a:lstStyle>
          <a:p>
            <a:endParaRPr lang="zh-CN" altLang="en-US"/>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41595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6"/>
          <p:cNvSpPr>
            <a:spLocks noGrp="1"/>
          </p:cNvSpPr>
          <p:nvPr>
            <p:ph type="dt" sz="half" idx="10"/>
          </p:nvPr>
        </p:nvSpPr>
        <p:spPr/>
        <p:txBody>
          <a:bodyPr/>
          <a:lstStyle>
            <a:lvl1pPr>
              <a:defRPr/>
            </a:lvl1pPr>
            <a:extLst/>
          </a:lstStyle>
          <a:p>
            <a:fld id="{CE8D5F43-11FC-4A47-8AB9-3C569A0CF75E}" type="datetimeFigureOut">
              <a:rPr lang="zh-CN" altLang="en-US" smtClean="0"/>
              <a:pPr/>
              <a:t>2017-04-07</a:t>
            </a:fld>
            <a:endParaRPr lang="zh-CN" altLang="en-US"/>
          </a:p>
        </p:txBody>
      </p:sp>
      <p:sp>
        <p:nvSpPr>
          <p:cNvPr id="9" name="页脚占位符 7"/>
          <p:cNvSpPr>
            <a:spLocks noGrp="1"/>
          </p:cNvSpPr>
          <p:nvPr>
            <p:ph type="ftr" sz="quarter" idx="11"/>
          </p:nvPr>
        </p:nvSpPr>
        <p:spPr/>
        <p:txBody>
          <a:bodyPr/>
          <a:lstStyle>
            <a:lvl1pPr>
              <a:defRPr/>
            </a:lvl1pPr>
            <a:extLst/>
          </a:lstStyle>
          <a:p>
            <a:endParaRPr lang="zh-CN" altLang="en-US"/>
          </a:p>
        </p:txBody>
      </p:sp>
      <p:sp>
        <p:nvSpPr>
          <p:cNvPr id="10" name="灯片编号占位符 8"/>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67929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759578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fld id="{CE8D5F43-11FC-4A47-8AB9-3C569A0CF75E}" type="datetimeFigureOut">
              <a:rPr lang="zh-CN" altLang="en-US" smtClean="0"/>
              <a:pPr/>
              <a:t>2017-04-07</a:t>
            </a:fld>
            <a:endParaRPr lang="zh-CN" altLang="en-US"/>
          </a:p>
        </p:txBody>
      </p:sp>
      <p:sp>
        <p:nvSpPr>
          <p:cNvPr id="4" name="页脚占位符 2"/>
          <p:cNvSpPr>
            <a:spLocks noGrp="1"/>
          </p:cNvSpPr>
          <p:nvPr>
            <p:ph type="ftr" sz="quarter" idx="11"/>
          </p:nvPr>
        </p:nvSpPr>
        <p:spPr/>
        <p:txBody>
          <a:bodyPr/>
          <a:lstStyle>
            <a:lvl1pPr>
              <a:defRPr/>
            </a:lvl1pPr>
            <a:extLst/>
          </a:lstStyle>
          <a:p>
            <a:endParaRPr lang="zh-CN" altLang="en-US"/>
          </a:p>
        </p:txBody>
      </p:sp>
      <p:sp>
        <p:nvSpPr>
          <p:cNvPr id="5" name="灯片编号占位符 3"/>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7650451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extLst/>
          </a:lstStyle>
          <a:p>
            <a:fld id="{CE8D5F43-11FC-4A47-8AB9-3C569A0CF75E}" type="datetimeFigureOut">
              <a:rPr lang="zh-CN" altLang="en-US" smtClean="0"/>
              <a:pPr/>
              <a:t>2017-04-07</a:t>
            </a:fld>
            <a:endParaRPr lang="zh-CN" altLang="en-US"/>
          </a:p>
        </p:txBody>
      </p:sp>
      <p:sp>
        <p:nvSpPr>
          <p:cNvPr id="7" name="页脚占位符 5"/>
          <p:cNvSpPr>
            <a:spLocks noGrp="1"/>
          </p:cNvSpPr>
          <p:nvPr>
            <p:ph type="ftr" sz="quarter" idx="11"/>
          </p:nvPr>
        </p:nvSpPr>
        <p:spPr/>
        <p:txBody>
          <a:bodyPr/>
          <a:lstStyle>
            <a:lvl1pPr>
              <a:defRPr/>
            </a:lvl1pPr>
            <a:extLst/>
          </a:lstStyle>
          <a:p>
            <a:endParaRPr lang="zh-CN" altLang="en-US"/>
          </a:p>
        </p:txBody>
      </p:sp>
      <p:sp>
        <p:nvSpPr>
          <p:cNvPr id="8" name="灯片编号占位符 6"/>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0447926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fld id="{CE8D5F43-11FC-4A47-8AB9-3C569A0CF75E}" type="datetimeFigureOut">
              <a:rPr lang="zh-CN" altLang="en-US" smtClean="0"/>
              <a:pPr/>
              <a:t>2017-04-07</a:t>
            </a:fld>
            <a:endParaRPr lang="zh-CN" altLang="en-US"/>
          </a:p>
        </p:txBody>
      </p:sp>
      <p:sp>
        <p:nvSpPr>
          <p:cNvPr id="6" name="页脚占位符 4"/>
          <p:cNvSpPr>
            <a:spLocks noGrp="1"/>
          </p:cNvSpPr>
          <p:nvPr>
            <p:ph type="ftr" sz="quarter" idx="11"/>
          </p:nvPr>
        </p:nvSpPr>
        <p:spPr/>
        <p:txBody>
          <a:bodyPr/>
          <a:lstStyle>
            <a:lvl1pPr>
              <a:defRPr/>
            </a:lvl1pPr>
            <a:extLst/>
          </a:lstStyle>
          <a:p>
            <a:endParaRPr lang="zh-CN" altLang="en-US"/>
          </a:p>
        </p:txBody>
      </p:sp>
      <p:sp>
        <p:nvSpPr>
          <p:cNvPr id="7" name="灯片编号占位符 5"/>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8291843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fld id="{CE8D5F43-11FC-4A47-8AB9-3C569A0CF75E}" type="datetimeFigureOut">
              <a:rPr lang="zh-CN" altLang="en-US" smtClean="0"/>
              <a:pPr/>
              <a:t>2017-04-07</a:t>
            </a:fld>
            <a:endParaRPr lang="zh-CN" altLang="en-US"/>
          </a:p>
        </p:txBody>
      </p:sp>
      <p:sp>
        <p:nvSpPr>
          <p:cNvPr id="6" name="页脚占位符 4"/>
          <p:cNvSpPr>
            <a:spLocks noGrp="1"/>
          </p:cNvSpPr>
          <p:nvPr>
            <p:ph type="ftr" sz="quarter" idx="11"/>
          </p:nvPr>
        </p:nvSpPr>
        <p:spPr/>
        <p:txBody>
          <a:bodyPr/>
          <a:lstStyle>
            <a:lvl1pPr>
              <a:defRPr/>
            </a:lvl1pPr>
            <a:extLst/>
          </a:lstStyle>
          <a:p>
            <a:endParaRPr lang="zh-CN" altLang="en-US"/>
          </a:p>
        </p:txBody>
      </p:sp>
      <p:sp>
        <p:nvSpPr>
          <p:cNvPr id="7" name="灯片编号占位符 5"/>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1003455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70" name="页脚占位符 3"/>
          <p:cNvSpPr>
            <a:spLocks noGrp="1"/>
          </p:cNvSpPr>
          <p:nvPr>
            <p:ph type="ftr" sz="quarter" idx="11"/>
          </p:nvPr>
        </p:nvSpPr>
        <p:spPr/>
        <p:txBody>
          <a:bodyPr/>
          <a:lstStyle>
            <a:lvl1pPr>
              <a:defRPr/>
            </a:lvl1pPr>
          </a:lstStyle>
          <a:p>
            <a:endParaRPr lang="zh-CN" altLang="en-US"/>
          </a:p>
        </p:txBody>
      </p:sp>
      <p:sp>
        <p:nvSpPr>
          <p:cNvPr id="71" name="灯片编号占位符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0373933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7" name="页脚占位符 3"/>
          <p:cNvSpPr>
            <a:spLocks noGrp="1"/>
          </p:cNvSpPr>
          <p:nvPr>
            <p:ph type="ftr" sz="quarter" idx="11"/>
          </p:nvPr>
        </p:nvSpPr>
        <p:spPr/>
        <p:txBody>
          <a:bodyPr/>
          <a:lstStyle>
            <a:lvl1pPr>
              <a:defRPr/>
            </a:lvl1pPr>
          </a:lstStyle>
          <a:p>
            <a:endParaRPr lang="zh-CN" altLang="en-US"/>
          </a:p>
        </p:txBody>
      </p:sp>
      <p:sp>
        <p:nvSpPr>
          <p:cNvPr id="8" name="灯片编号占位符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5709795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Slide Number Placeholder 5"/>
          <p:cNvSpPr>
            <a:spLocks noGrp="1"/>
          </p:cNvSpPr>
          <p:nvPr>
            <p:ph type="sldNum" sz="quarter" idx="12"/>
          </p:nvPr>
        </p:nvSpPr>
        <p:spPr>
          <a:xfrm>
            <a:off x="511228" y="787783"/>
            <a:ext cx="584978" cy="365125"/>
          </a:xfrm>
        </p:spPr>
        <p:txBody>
          <a:bodyPr/>
          <a:lstStyle/>
          <a:p>
            <a:pPr>
              <a:defRPr/>
            </a:pPr>
            <a:fld id="{9DF4D095-DDAB-488C-96E3-C0A6BC4A950A}" type="slidenum">
              <a:rPr lang="zh-CN" altLang="en-US" smtClean="0"/>
              <a:pPr>
                <a:defRPr/>
              </a:pPr>
              <a:t>‹#›</a:t>
            </a:fld>
            <a:endParaRPr lang="en-US" altLang="zh-CN"/>
          </a:p>
        </p:txBody>
      </p:sp>
    </p:spTree>
    <p:extLst>
      <p:ext uri="{BB962C8B-B14F-4D97-AF65-F5344CB8AC3E}">
        <p14:creationId xmlns:p14="http://schemas.microsoft.com/office/powerpoint/2010/main" val="75236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10366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2017-04-07</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2313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3.jpe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91259" name="Rectangle 27"/>
          <p:cNvSpPr>
            <a:spLocks noGrp="1" noChangeArrowheads="1"/>
          </p:cNvSpPr>
          <p:nvPr>
            <p:ph type="title"/>
          </p:nvPr>
        </p:nvSpPr>
        <p:spPr bwMode="auto">
          <a:xfrm>
            <a:off x="457200" y="277815"/>
            <a:ext cx="8229600" cy="788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991260" name="Rectangle 28"/>
          <p:cNvSpPr>
            <a:spLocks noGrp="1" noChangeArrowheads="1"/>
          </p:cNvSpPr>
          <p:nvPr>
            <p:ph type="dt" sz="half" idx="2"/>
          </p:nvPr>
        </p:nvSpPr>
        <p:spPr bwMode="auto">
          <a:xfrm>
            <a:off x="457200" y="6324602"/>
            <a:ext cx="17272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a:solidFill>
                  <a:srgbClr val="003366"/>
                </a:solidFill>
                <a:latin typeface="Garamond" pitchFamily="18" charset="0"/>
              </a:defRPr>
            </a:lvl1pPr>
          </a:lstStyle>
          <a:p>
            <a:fld id="{CE8D5F43-11FC-4A47-8AB9-3C569A0CF75E}" type="datetimeFigureOut">
              <a:rPr lang="zh-CN" altLang="en-US" smtClean="0"/>
              <a:pPr/>
              <a:t>2017-04-07</a:t>
            </a:fld>
            <a:endParaRPr lang="zh-CN" altLang="en-US"/>
          </a:p>
        </p:txBody>
      </p:sp>
      <p:sp>
        <p:nvSpPr>
          <p:cNvPr id="991261" name="Rectangle 29"/>
          <p:cNvSpPr>
            <a:spLocks noGrp="1" noChangeArrowheads="1"/>
          </p:cNvSpPr>
          <p:nvPr>
            <p:ph type="ftr" sz="quarter" idx="3"/>
          </p:nvPr>
        </p:nvSpPr>
        <p:spPr bwMode="auto">
          <a:xfrm>
            <a:off x="2438400" y="6324600"/>
            <a:ext cx="4953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a:solidFill>
                  <a:srgbClr val="003366"/>
                </a:solidFill>
                <a:latin typeface="Garamond" pitchFamily="18" charset="0"/>
              </a:defRPr>
            </a:lvl1pPr>
          </a:lstStyle>
          <a:p>
            <a:endParaRPr lang="zh-CN" altLang="en-US"/>
          </a:p>
        </p:txBody>
      </p:sp>
      <p:sp>
        <p:nvSpPr>
          <p:cNvPr id="991262" name="Rectangle 30"/>
          <p:cNvSpPr>
            <a:spLocks noGrp="1" noChangeArrowheads="1"/>
          </p:cNvSpPr>
          <p:nvPr>
            <p:ph type="sldNum" sz="quarter" idx="4"/>
          </p:nvPr>
        </p:nvSpPr>
        <p:spPr bwMode="auto">
          <a:xfrm>
            <a:off x="7620000" y="6324602"/>
            <a:ext cx="10668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a:solidFill>
                  <a:srgbClr val="003366"/>
                </a:solidFill>
                <a:latin typeface="Garamond" pitchFamily="18" charset="0"/>
              </a:defRPr>
            </a:lvl1pPr>
          </a:lstStyle>
          <a:p>
            <a:fld id="{90D828E9-83C5-4984-96D7-CAB79F9D1FB1}" type="slidenum">
              <a:rPr lang="zh-CN" altLang="en-US" smtClean="0"/>
              <a:pPr/>
              <a:t>‹#›</a:t>
            </a:fld>
            <a:endParaRPr lang="zh-CN" altLang="en-US"/>
          </a:p>
        </p:txBody>
      </p:sp>
      <p:sp>
        <p:nvSpPr>
          <p:cNvPr id="991263" name="Freeform 31"/>
          <p:cNvSpPr>
            <a:spLocks noChangeArrowheads="1"/>
          </p:cNvSpPr>
          <p:nvPr/>
        </p:nvSpPr>
        <p:spPr bwMode="auto">
          <a:xfrm>
            <a:off x="381000" y="228600"/>
            <a:ext cx="8229600" cy="8382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800000"/>
            </a:solidFill>
            <a:prstDash val="solid"/>
            <a:miter lim="800000"/>
            <a:headEnd/>
            <a:tailEnd/>
          </a:ln>
        </p:spPr>
        <p:txBody>
          <a:bodyPr/>
          <a:lstStyle/>
          <a:p>
            <a:endParaRPr lang="zh-CN" altLang="en-US" sz="1350">
              <a:solidFill>
                <a:srgbClr val="FFFFFF"/>
              </a:solidFill>
              <a:latin typeface="Arial" charset="0"/>
            </a:endParaRPr>
          </a:p>
        </p:txBody>
      </p:sp>
      <p:sp>
        <p:nvSpPr>
          <p:cNvPr id="991264" name="Line 32"/>
          <p:cNvSpPr>
            <a:spLocks noChangeShapeType="1"/>
          </p:cNvSpPr>
          <p:nvPr/>
        </p:nvSpPr>
        <p:spPr bwMode="auto">
          <a:xfrm>
            <a:off x="457200" y="6307138"/>
            <a:ext cx="8229600" cy="0"/>
          </a:xfrm>
          <a:prstGeom prst="line">
            <a:avLst/>
          </a:prstGeom>
          <a:noFill/>
          <a:ln w="25400">
            <a:solidFill>
              <a:srgbClr val="800000"/>
            </a:solidFill>
            <a:round/>
            <a:headEnd/>
            <a:tailEnd/>
          </a:ln>
          <a:effectLst/>
        </p:spPr>
        <p:txBody>
          <a:bodyPr/>
          <a:lstStyle/>
          <a:p>
            <a:endParaRPr lang="zh-CN" altLang="en-US" sz="1350">
              <a:solidFill>
                <a:srgbClr val="FFFFFF"/>
              </a:solidFill>
              <a:latin typeface="Arial" charset="0"/>
            </a:endParaRPr>
          </a:p>
        </p:txBody>
      </p:sp>
    </p:spTree>
    <p:extLst>
      <p:ext uri="{BB962C8B-B14F-4D97-AF65-F5344CB8AC3E}">
        <p14:creationId xmlns:p14="http://schemas.microsoft.com/office/powerpoint/2010/main" val="2102373612"/>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2pPr>
      <a:lvl3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3pPr>
      <a:lvl4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4pPr>
      <a:lvl5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5pPr>
      <a:lvl6pPr marL="3429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6pPr>
      <a:lvl7pPr marL="6858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7pPr>
      <a:lvl8pPr marL="10287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8pPr>
      <a:lvl9pPr marL="13716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11228424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39170083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91259" name="Rectangle 27"/>
          <p:cNvSpPr>
            <a:spLocks noGrp="1" noChangeArrowheads="1"/>
          </p:cNvSpPr>
          <p:nvPr>
            <p:ph type="title"/>
          </p:nvPr>
        </p:nvSpPr>
        <p:spPr bwMode="auto">
          <a:xfrm>
            <a:off x="457200" y="277815"/>
            <a:ext cx="8229600" cy="788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991260" name="Rectangle 28"/>
          <p:cNvSpPr>
            <a:spLocks noGrp="1" noChangeArrowheads="1"/>
          </p:cNvSpPr>
          <p:nvPr>
            <p:ph type="dt" sz="half" idx="2"/>
          </p:nvPr>
        </p:nvSpPr>
        <p:spPr bwMode="auto">
          <a:xfrm>
            <a:off x="457200" y="6324602"/>
            <a:ext cx="17272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a:solidFill>
                  <a:srgbClr val="003366"/>
                </a:solidFill>
                <a:latin typeface="Garamond" pitchFamily="18" charset="0"/>
              </a:defRPr>
            </a:lvl1pPr>
          </a:lstStyle>
          <a:p>
            <a:fld id="{CE8D5F43-11FC-4A47-8AB9-3C569A0CF75E}" type="datetimeFigureOut">
              <a:rPr lang="zh-CN" altLang="en-US" smtClean="0"/>
              <a:pPr/>
              <a:t>2017-04-07</a:t>
            </a:fld>
            <a:endParaRPr lang="zh-CN" altLang="en-US"/>
          </a:p>
        </p:txBody>
      </p:sp>
      <p:sp>
        <p:nvSpPr>
          <p:cNvPr id="991261" name="Rectangle 29"/>
          <p:cNvSpPr>
            <a:spLocks noGrp="1" noChangeArrowheads="1"/>
          </p:cNvSpPr>
          <p:nvPr>
            <p:ph type="ftr" sz="quarter" idx="3"/>
          </p:nvPr>
        </p:nvSpPr>
        <p:spPr bwMode="auto">
          <a:xfrm>
            <a:off x="2438400" y="6324600"/>
            <a:ext cx="4953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a:solidFill>
                  <a:srgbClr val="003366"/>
                </a:solidFill>
                <a:latin typeface="Garamond" pitchFamily="18" charset="0"/>
              </a:defRPr>
            </a:lvl1pPr>
          </a:lstStyle>
          <a:p>
            <a:endParaRPr lang="zh-CN" altLang="en-US"/>
          </a:p>
        </p:txBody>
      </p:sp>
      <p:sp>
        <p:nvSpPr>
          <p:cNvPr id="991262" name="Rectangle 30"/>
          <p:cNvSpPr>
            <a:spLocks noGrp="1" noChangeArrowheads="1"/>
          </p:cNvSpPr>
          <p:nvPr>
            <p:ph type="sldNum" sz="quarter" idx="4"/>
          </p:nvPr>
        </p:nvSpPr>
        <p:spPr bwMode="auto">
          <a:xfrm>
            <a:off x="7620000" y="6324602"/>
            <a:ext cx="10668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a:solidFill>
                  <a:srgbClr val="003366"/>
                </a:solidFill>
                <a:latin typeface="Garamond" pitchFamily="18" charset="0"/>
              </a:defRPr>
            </a:lvl1pPr>
          </a:lstStyle>
          <a:p>
            <a:fld id="{90D828E9-83C5-4984-96D7-CAB79F9D1FB1}" type="slidenum">
              <a:rPr lang="zh-CN" altLang="en-US" smtClean="0"/>
              <a:pPr/>
              <a:t>‹#›</a:t>
            </a:fld>
            <a:endParaRPr lang="zh-CN" altLang="en-US"/>
          </a:p>
        </p:txBody>
      </p:sp>
      <p:sp>
        <p:nvSpPr>
          <p:cNvPr id="991263" name="Freeform 31"/>
          <p:cNvSpPr>
            <a:spLocks noChangeArrowheads="1"/>
          </p:cNvSpPr>
          <p:nvPr/>
        </p:nvSpPr>
        <p:spPr bwMode="auto">
          <a:xfrm>
            <a:off x="381000" y="228600"/>
            <a:ext cx="8229600" cy="8382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800000"/>
            </a:solidFill>
            <a:prstDash val="solid"/>
            <a:miter lim="800000"/>
            <a:headEnd/>
            <a:tailEnd/>
          </a:ln>
        </p:spPr>
        <p:txBody>
          <a:bodyPr/>
          <a:lstStyle/>
          <a:p>
            <a:endParaRPr lang="zh-CN" altLang="en-US" sz="1350">
              <a:solidFill>
                <a:srgbClr val="FFFFFF"/>
              </a:solidFill>
              <a:latin typeface="Arial" charset="0"/>
            </a:endParaRPr>
          </a:p>
        </p:txBody>
      </p:sp>
      <p:sp>
        <p:nvSpPr>
          <p:cNvPr id="991264" name="Line 32"/>
          <p:cNvSpPr>
            <a:spLocks noChangeShapeType="1"/>
          </p:cNvSpPr>
          <p:nvPr/>
        </p:nvSpPr>
        <p:spPr bwMode="auto">
          <a:xfrm>
            <a:off x="457200" y="6307138"/>
            <a:ext cx="8229600" cy="0"/>
          </a:xfrm>
          <a:prstGeom prst="line">
            <a:avLst/>
          </a:prstGeom>
          <a:noFill/>
          <a:ln w="25400">
            <a:solidFill>
              <a:srgbClr val="800000"/>
            </a:solidFill>
            <a:round/>
            <a:headEnd/>
            <a:tailEnd/>
          </a:ln>
          <a:effectLst/>
        </p:spPr>
        <p:txBody>
          <a:bodyPr/>
          <a:lstStyle/>
          <a:p>
            <a:endParaRPr lang="zh-CN" altLang="en-US" sz="1350">
              <a:solidFill>
                <a:srgbClr val="FFFFFF"/>
              </a:solidFill>
              <a:latin typeface="Arial" charset="0"/>
            </a:endParaRPr>
          </a:p>
        </p:txBody>
      </p:sp>
    </p:spTree>
    <p:extLst>
      <p:ext uri="{BB962C8B-B14F-4D97-AF65-F5344CB8AC3E}">
        <p14:creationId xmlns:p14="http://schemas.microsoft.com/office/powerpoint/2010/main" val="3205238165"/>
      </p:ext>
    </p:extLst>
  </p:cSld>
  <p:clrMap bg1="dk2" tx1="lt1" bg2="dk1"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2pPr>
      <a:lvl3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3pPr>
      <a:lvl4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4pPr>
      <a:lvl5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5pPr>
      <a:lvl6pPr marL="3429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6pPr>
      <a:lvl7pPr marL="6858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7pPr>
      <a:lvl8pPr marL="10287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8pPr>
      <a:lvl9pPr marL="13716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153770352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371993792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dirty="0"/>
              <a:t>单击此处编辑母版标题样式</a:t>
            </a:r>
            <a:endParaRPr lang="en-US" dirty="0"/>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fld id="{CE8D5F43-11FC-4A47-8AB9-3C569A0CF75E}" type="datetimeFigureOut">
              <a:rPr lang="zh-CN" altLang="en-US" smtClean="0"/>
              <a:pPr/>
              <a:t>2017-04-07</a:t>
            </a:fld>
            <a:endParaRPr lang="zh-CN" altLang="en-US"/>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endParaRPr lang="zh-CN" altLang="en-US" dirty="0"/>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fld id="{90D828E9-83C5-4984-96D7-CAB79F9D1FB1}" type="slidenum">
              <a:rPr lang="zh-CN" altLang="en-US" smtClean="0"/>
              <a:pPr/>
              <a:t>‹#›</a:t>
            </a:fld>
            <a:endParaRPr lang="zh-CN" altLang="en-US" dirty="0"/>
          </a:p>
        </p:txBody>
      </p:sp>
      <p:pic>
        <p:nvPicPr>
          <p:cNvPr id="11" name="图片 16"/>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46303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85" r:id="rId10"/>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微软雅黑" panose="020B0503020204020204" pitchFamily="34" charset="-122"/>
          <a:ea typeface="微软雅黑" panose="020B0503020204020204" pitchFamily="34" charset="-122"/>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微软雅黑" panose="020B0503020204020204" pitchFamily="34" charset="-122"/>
          <a:ea typeface="微软雅黑" panose="020B0503020204020204" pitchFamily="34" charset="-122"/>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微软雅黑" panose="020B0503020204020204" pitchFamily="34" charset="-122"/>
          <a:ea typeface="微软雅黑" panose="020B0503020204020204" pitchFamily="34" charset="-122"/>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5.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3.png"/><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4.wmf"/><Relationship Id="rId2" Type="http://schemas.openxmlformats.org/officeDocument/2006/relationships/slideLayout" Target="../slideLayouts/slideLayout6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3.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png"/><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68.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0.png"/><Relationship Id="rId1" Type="http://schemas.openxmlformats.org/officeDocument/2006/relationships/slideLayout" Target="../slideLayouts/slideLayout68.xml"/><Relationship Id="rId5" Type="http://schemas.openxmlformats.org/officeDocument/2006/relationships/image" Target="../media/image260.png"/><Relationship Id="rId4" Type="http://schemas.openxmlformats.org/officeDocument/2006/relationships/image" Target="../media/image250.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0.pn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png"/><Relationship Id="rId1" Type="http://schemas.openxmlformats.org/officeDocument/2006/relationships/slideLayout" Target="../slideLayouts/slideLayout68.xml"/><Relationship Id="rId6" Type="http://schemas.openxmlformats.org/officeDocument/2006/relationships/image" Target="../media/image44.png"/><Relationship Id="rId5" Type="http://schemas.openxmlformats.org/officeDocument/2006/relationships/image" Target="../media/image147.png"/><Relationship Id="rId4" Type="http://schemas.openxmlformats.org/officeDocument/2006/relationships/image" Target="../media/image1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8.xml"/><Relationship Id="rId5" Type="http://schemas.openxmlformats.org/officeDocument/2006/relationships/image" Target="../media/image36.png"/><Relationship Id="rId4" Type="http://schemas.openxmlformats.org/officeDocument/2006/relationships/image" Target="../media/image35.emf"/></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0.xml"/><Relationship Id="rId4" Type="http://schemas.openxmlformats.org/officeDocument/2006/relationships/image" Target="../media/image41.emf"/></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8.xml"/><Relationship Id="rId6" Type="http://schemas.openxmlformats.org/officeDocument/2006/relationships/image" Target="../media/image14.emf"/><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6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4192" y="958119"/>
            <a:ext cx="5819055" cy="994122"/>
          </a:xfrm>
        </p:spPr>
        <p:txBody>
          <a:bodyPr>
            <a:normAutofit fontScale="90000"/>
          </a:bodyPr>
          <a:lstStyle/>
          <a:p>
            <a:r>
              <a:rPr lang="zh-CN" altLang="en-US" dirty="0"/>
              <a:t>第</a:t>
            </a:r>
            <a:r>
              <a:rPr lang="en-US" altLang="zh-CN" dirty="0"/>
              <a:t>2</a:t>
            </a:r>
            <a:r>
              <a:rPr lang="zh-CN" altLang="en-US" dirty="0"/>
              <a:t>章波函数与</a:t>
            </a:r>
            <a:r>
              <a:rPr lang="en-US" altLang="zh-CN" dirty="0" err="1"/>
              <a:t>Schorödinger</a:t>
            </a:r>
            <a:r>
              <a:rPr lang="zh-CN" altLang="en-US" dirty="0"/>
              <a:t>方程</a:t>
            </a:r>
          </a:p>
        </p:txBody>
      </p:sp>
      <p:sp>
        <p:nvSpPr>
          <p:cNvPr id="5" name="矩形 4"/>
          <p:cNvSpPr/>
          <p:nvPr/>
        </p:nvSpPr>
        <p:spPr>
          <a:xfrm>
            <a:off x="4399722" y="3945133"/>
            <a:ext cx="4227443" cy="2246769"/>
          </a:xfrm>
          <a:prstGeom prst="rect">
            <a:avLst/>
          </a:prstGeom>
        </p:spPr>
        <p:txBody>
          <a:bodyPr wrap="square">
            <a:spAutoFit/>
          </a:bodyPr>
          <a:lstStyle/>
          <a:p>
            <a:r>
              <a:rPr lang="zh-CN" altLang="en-US" sz="2000" dirty="0">
                <a:solidFill>
                  <a:srgbClr val="002060"/>
                </a:solidFill>
                <a:latin typeface="+mj-ea"/>
                <a:ea typeface="+mj-ea"/>
              </a:rPr>
              <a:t>量子力学令人印象深刻，但是一种内在的声音告诉我它并不是真实的。这个理论产生了许多好的结果，可它并没有使我们更接近</a:t>
            </a:r>
            <a:r>
              <a:rPr lang="zh-CN" altLang="en-US" sz="2000" dirty="0">
                <a:solidFill>
                  <a:srgbClr val="002060"/>
                </a:solidFill>
                <a:latin typeface="+mj-ea"/>
              </a:rPr>
              <a:t>“老头子”</a:t>
            </a:r>
            <a:r>
              <a:rPr lang="zh-CN" altLang="en-US" sz="2000" dirty="0">
                <a:solidFill>
                  <a:srgbClr val="002060"/>
                </a:solidFill>
                <a:latin typeface="+mj-ea"/>
                <a:ea typeface="+mj-ea"/>
              </a:rPr>
              <a:t>的奥秘。我毫无保留地相信，</a:t>
            </a:r>
            <a:r>
              <a:rPr lang="zh-CN" altLang="en-US" sz="2000" dirty="0">
                <a:solidFill>
                  <a:srgbClr val="002060"/>
                </a:solidFill>
                <a:latin typeface="+mj-ea"/>
              </a:rPr>
              <a:t>“老头子”</a:t>
            </a:r>
            <a:r>
              <a:rPr lang="zh-CN" altLang="en-US" sz="2000" dirty="0">
                <a:solidFill>
                  <a:srgbClr val="002060"/>
                </a:solidFill>
                <a:latin typeface="+mj-ea"/>
                <a:ea typeface="+mj-ea"/>
              </a:rPr>
              <a:t>是不掷骰子的。</a:t>
            </a:r>
          </a:p>
          <a:p>
            <a:pPr algn="r"/>
            <a:r>
              <a:rPr lang="en-US" altLang="zh-CN" sz="2000" dirty="0">
                <a:solidFill>
                  <a:srgbClr val="002060"/>
                </a:solidFill>
                <a:latin typeface="+mj-ea"/>
                <a:ea typeface="+mj-ea"/>
              </a:rPr>
              <a:t>——Einstein</a:t>
            </a:r>
            <a:endParaRPr lang="zh-CN" altLang="en-US" sz="2000" dirty="0">
              <a:solidFill>
                <a:srgbClr val="002060"/>
              </a:solidFill>
              <a:latin typeface="+mj-ea"/>
              <a:ea typeface="+mj-ea"/>
            </a:endParaRPr>
          </a:p>
        </p:txBody>
      </p:sp>
      <p:sp>
        <p:nvSpPr>
          <p:cNvPr id="7" name="矩形 6"/>
          <p:cNvSpPr/>
          <p:nvPr/>
        </p:nvSpPr>
        <p:spPr>
          <a:xfrm>
            <a:off x="589723" y="2113219"/>
            <a:ext cx="3809999" cy="1569660"/>
          </a:xfrm>
          <a:prstGeom prst="rect">
            <a:avLst/>
          </a:prstGeom>
        </p:spPr>
        <p:txBody>
          <a:bodyPr wrap="square">
            <a:spAutoFit/>
          </a:bodyPr>
          <a:lstStyle/>
          <a:p>
            <a:pPr marL="285750" indent="-285750">
              <a:buFont typeface="Wingdings" panose="05000000000000000000" pitchFamily="2" charset="2"/>
              <a:buChar char="p"/>
            </a:pPr>
            <a:r>
              <a:rPr lang="en-US" altLang="zh-CN" sz="2400" dirty="0" err="1">
                <a:solidFill>
                  <a:srgbClr val="7030A0"/>
                </a:solidFill>
                <a:ea typeface="微软雅黑" panose="020B0503020204020204" pitchFamily="34" charset="-122"/>
              </a:rPr>
              <a:t>Schorödinger</a:t>
            </a:r>
            <a:r>
              <a:rPr lang="zh-CN" altLang="en-US" sz="2400" dirty="0">
                <a:solidFill>
                  <a:srgbClr val="7030A0"/>
                </a:solidFill>
                <a:ea typeface="微软雅黑" panose="020B0503020204020204" pitchFamily="34" charset="-122"/>
              </a:rPr>
              <a:t>方程</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波函数的统计诠释</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平均值与算符</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态叠加原理</a:t>
            </a:r>
            <a:endParaRPr lang="zh-CN" altLang="zh-CN" sz="2400" dirty="0">
              <a:solidFill>
                <a:srgbClr val="7030A0"/>
              </a:solidFill>
              <a:ea typeface="Calibri" panose="020F0502020204030204" pitchFamily="34" charset="0"/>
            </a:endParaRPr>
          </a:p>
        </p:txBody>
      </p:sp>
    </p:spTree>
    <p:extLst>
      <p:ext uri="{BB962C8B-B14F-4D97-AF65-F5344CB8AC3E}">
        <p14:creationId xmlns:p14="http://schemas.microsoft.com/office/powerpoint/2010/main" val="150563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idx="1"/>
              </p:nvPr>
            </p:nvSpPr>
            <p:spPr>
              <a:xfrm>
                <a:off x="395536" y="1917766"/>
                <a:ext cx="8424936" cy="4535569"/>
              </a:xfrm>
            </p:spPr>
            <p:txBody>
              <a:bodyPr>
                <a:normAutofit/>
              </a:bodyPr>
              <a:lstStyle/>
              <a:p>
                <a:r>
                  <a:rPr lang="en-US" altLang="zh-CN" sz="2400" dirty="0"/>
                  <a:t>“</a:t>
                </a:r>
                <a:r>
                  <a:rPr lang="zh-CN" altLang="en-US" sz="2400" dirty="0">
                    <a:solidFill>
                      <a:srgbClr val="C00000"/>
                    </a:solidFill>
                  </a:rPr>
                  <a:t>对应</a:t>
                </a:r>
                <a:r>
                  <a:rPr lang="zh-CN" altLang="en-US" sz="2400" dirty="0"/>
                  <a:t>于空间的</a:t>
                </a:r>
                <a:r>
                  <a:rPr lang="zh-CN" altLang="en-US" sz="2400" dirty="0">
                    <a:solidFill>
                      <a:srgbClr val="C00000"/>
                    </a:solidFill>
                  </a:rPr>
                  <a:t>一个状态</a:t>
                </a:r>
                <a:r>
                  <a:rPr lang="zh-CN" altLang="en-US" sz="2400" dirty="0"/>
                  <a:t>，就有一个由伴随这状态的德布罗意波确定的</a:t>
                </a:r>
                <a:r>
                  <a:rPr lang="zh-CN" altLang="en-US" sz="2400" dirty="0">
                    <a:solidFill>
                      <a:srgbClr val="C00000"/>
                    </a:solidFill>
                  </a:rPr>
                  <a:t>概率</a:t>
                </a:r>
                <a:r>
                  <a:rPr lang="en-US" altLang="zh-CN" sz="2400" dirty="0"/>
                  <a:t>“</a:t>
                </a:r>
              </a:p>
              <a:p>
                <a:r>
                  <a:rPr lang="en-US" altLang="zh-CN" sz="2400" dirty="0"/>
                  <a:t>"</a:t>
                </a:r>
                <a:r>
                  <a:rPr lang="zh-CN" altLang="en-US" sz="2400" dirty="0"/>
                  <a:t>若与电子对应的波函数在空间某点为零，这就意味着在这点发现电子的概率小到零</a:t>
                </a:r>
                <a:r>
                  <a:rPr lang="en-US" altLang="zh-CN" sz="2400" dirty="0"/>
                  <a:t>. “</a:t>
                </a:r>
              </a:p>
              <a:p>
                <a:r>
                  <a:rPr lang="zh-CN" altLang="en-US" sz="2400" dirty="0"/>
                  <a:t>波函数</a:t>
                </a:r>
                <a14:m>
                  <m:oMath xmlns:m="http://schemas.openxmlformats.org/officeDocument/2006/math">
                    <m:r>
                      <a:rPr lang="en-US" altLang="zh-CN" sz="2400" b="0" i="1" smtClean="0">
                        <a:latin typeface="Cambria Math" panose="02040503050406030204" pitchFamily="18" charset="0"/>
                      </a:rPr>
                      <m:t>→</m:t>
                    </m:r>
                  </m:oMath>
                </a14:m>
                <a:r>
                  <a:rPr lang="zh-CN" altLang="en-US" sz="2400" dirty="0"/>
                  <a:t>概率波</a:t>
                </a:r>
                <a14:m>
                  <m:oMath xmlns:m="http://schemas.openxmlformats.org/officeDocument/2006/math">
                    <m:r>
                      <a:rPr lang="en-US" altLang="zh-CN" sz="2400" b="0" i="1" smtClean="0">
                        <a:latin typeface="Cambria Math" panose="02040503050406030204" pitchFamily="18" charset="0"/>
                      </a:rPr>
                      <m:t>𝜓</m:t>
                    </m:r>
                  </m:oMath>
                </a14:m>
                <a:r>
                  <a:rPr lang="zh-CN" altLang="en-US" sz="2400" dirty="0"/>
                  <a:t>不可测量，不同于经典波幅</a:t>
                </a:r>
                <a:endParaRPr lang="en-US" altLang="zh-CN" sz="2400" dirty="0"/>
              </a:p>
              <a:p>
                <a:r>
                  <a:rPr lang="zh-CN" altLang="en-US" sz="2400" dirty="0"/>
                  <a:t>对于概率分布而言，只有相对概率分布有意义，显然对于概率而言，</a:t>
                </a:r>
                <a14:m>
                  <m:oMath xmlns:m="http://schemas.openxmlformats.org/officeDocument/2006/math">
                    <m:r>
                      <a:rPr lang="en-US" altLang="zh-CN" sz="2400" b="0" i="1" smtClean="0">
                        <a:latin typeface="Cambria Math" panose="02040503050406030204" pitchFamily="18" charset="0"/>
                      </a:rPr>
                      <m:t>𝜓</m:t>
                    </m:r>
                  </m:oMath>
                </a14:m>
                <a:r>
                  <a:rPr lang="zh-CN" altLang="en-US" sz="2400" dirty="0"/>
                  <a:t>与</a:t>
                </a:r>
                <a14:m>
                  <m:oMath xmlns:m="http://schemas.openxmlformats.org/officeDocument/2006/math">
                    <m:r>
                      <a:rPr lang="en-US" altLang="zh-CN" sz="2400" b="0" i="1" dirty="0" smtClean="0">
                        <a:latin typeface="Cambria Math" panose="02040503050406030204" pitchFamily="18" charset="0"/>
                      </a:rPr>
                      <m:t>𝐶</m:t>
                    </m:r>
                    <m:r>
                      <a:rPr lang="en-US" altLang="zh-CN" sz="2400" b="0" i="1" dirty="0" smtClean="0">
                        <a:latin typeface="Cambria Math" panose="02040503050406030204" pitchFamily="18" charset="0"/>
                      </a:rPr>
                      <m:t>𝜓</m:t>
                    </m:r>
                  </m:oMath>
                </a14:m>
                <a:r>
                  <a:rPr lang="zh-CN" altLang="en-US" sz="2400" dirty="0"/>
                  <a:t>所描述的现对概率是一致的。</a:t>
                </a:r>
                <a:endParaRPr lang="en-US" altLang="zh-CN" sz="2400" dirty="0"/>
              </a:p>
              <a:p>
                <a:r>
                  <a:rPr lang="zh-CN" altLang="en-US" sz="2400" dirty="0"/>
                  <a:t>经典波幅乘上一个常数，相应能量会变化。</a:t>
                </a: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395536" y="1917766"/>
                <a:ext cx="8424936" cy="4535569"/>
              </a:xfrm>
              <a:blipFill rotWithShape="0">
                <a:blip r:embed="rId2"/>
                <a:stretch>
                  <a:fillRect l="-1013" t="-1478"/>
                </a:stretch>
              </a:blipFill>
            </p:spPr>
            <p:txBody>
              <a:bodyPr/>
              <a:lstStyle/>
              <a:p>
                <a:r>
                  <a:rPr lang="zh-CN" altLang="en-US">
                    <a:noFill/>
                  </a:rPr>
                  <a:t> </a:t>
                </a:r>
              </a:p>
            </p:txBody>
          </p:sp>
        </mc:Fallback>
      </mc:AlternateContent>
      <p:sp>
        <p:nvSpPr>
          <p:cNvPr id="4" name="标题 3"/>
          <p:cNvSpPr>
            <a:spLocks noGrp="1"/>
          </p:cNvSpPr>
          <p:nvPr>
            <p:ph type="title"/>
          </p:nvPr>
        </p:nvSpPr>
        <p:spPr>
          <a:xfrm>
            <a:off x="371465" y="260648"/>
            <a:ext cx="7596336" cy="1280890"/>
          </a:xfrm>
        </p:spPr>
        <p:txBody>
          <a:bodyPr>
            <a:normAutofit/>
          </a:bodyPr>
          <a:lstStyle/>
          <a:p>
            <a:r>
              <a:rPr lang="zh-CN" altLang="en-US" sz="3200" dirty="0"/>
              <a:t>玻恩的波函数统计诠释</a:t>
            </a:r>
            <a:r>
              <a:rPr lang="en-US" altLang="zh-CN" sz="3200" dirty="0"/>
              <a:t>——</a:t>
            </a:r>
            <a:r>
              <a:rPr lang="zh-CN" altLang="en-US" sz="3200" dirty="0"/>
              <a:t>骰子物理学（</a:t>
            </a:r>
            <a:r>
              <a:rPr lang="en-US" altLang="zh-CN" sz="3200" dirty="0"/>
              <a:t>probabilistic interpretation</a:t>
            </a:r>
            <a:r>
              <a:rPr lang="zh-CN" altLang="en-US" sz="3200" dirty="0"/>
              <a:t>）</a:t>
            </a:r>
          </a:p>
        </p:txBody>
      </p:sp>
    </p:spTree>
    <p:extLst>
      <p:ext uri="{BB962C8B-B14F-4D97-AF65-F5344CB8AC3E}">
        <p14:creationId xmlns:p14="http://schemas.microsoft.com/office/powerpoint/2010/main" val="3919366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9877" y="1405149"/>
                <a:ext cx="4968552" cy="4695774"/>
              </a:xfrm>
            </p:spPr>
            <p:txBody>
              <a:bodyPr>
                <a:normAutofit/>
              </a:bodyPr>
              <a:lstStyle/>
              <a:p>
                <a:r>
                  <a:rPr lang="zh-CN" altLang="en-US" sz="2000" dirty="0">
                    <a:latin typeface="微软雅黑" panose="020B0503020204020204" pitchFamily="34" charset="-122"/>
                    <a:ea typeface="微软雅黑" panose="020B0503020204020204" pitchFamily="34" charset="-122"/>
                  </a:rPr>
                  <a:t>经典光源的干涉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双缝干涉</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粒子通过双缝</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如果有一个机枪向两孔乱射，那么分别打开孔</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和孔</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时的强度和同时打开的强度关系为</a:t>
                </a:r>
                <a:endParaRPr lang="en-US" altLang="zh-CN" sz="2000" dirty="0">
                  <a:latin typeface="微软雅黑" panose="020B0503020204020204" pitchFamily="34" charset="-122"/>
                  <a:ea typeface="微软雅黑" panose="020B0503020204020204" pitchFamily="34" charset="-12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m:oMathPara>
                </a14:m>
                <a:endParaRPr lang="en-US" altLang="zh-CN" sz="2000" dirty="0">
                  <a:latin typeface="微软雅黑" panose="020B0503020204020204" pitchFamily="34" charset="-122"/>
                  <a:ea typeface="微软雅黑" panose="020B0503020204020204" pitchFamily="34" charset="-122"/>
                </a:endParaRPr>
              </a:p>
              <a:p>
                <a:r>
                  <a:rPr lang="zh-CN" altLang="en-US" sz="2000" i="0" dirty="0">
                    <a:latin typeface="微软雅黑" panose="020B0503020204020204" pitchFamily="34" charset="-122"/>
                    <a:ea typeface="微软雅黑" panose="020B0503020204020204" pitchFamily="34" charset="-122"/>
                  </a:rPr>
                  <a:t>经典粒子并不存在干涉现象。</a:t>
                </a:r>
                <a:endParaRPr lang="en-US" altLang="zh-CN" sz="2000" i="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如果</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处放一个电子枪，得到了类似经典光的结果</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无论将入射光强减弱到什么程度只要屏幕曝光足够长，总能观察到干涉图像。</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按照光量子理论，入射光变成光子一个一个通过狭缝，开始图像没有规律。累计时间长了还是会出现干涉图像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9877" y="1405149"/>
                <a:ext cx="4968552" cy="4695774"/>
              </a:xfrm>
              <a:blipFill>
                <a:blip r:embed="rId2"/>
                <a:stretch>
                  <a:fillRect t="-779" r="-613"/>
                </a:stretch>
              </a:blipFill>
            </p:spPr>
            <p:txBody>
              <a:bodyPr/>
              <a:lstStyle/>
              <a:p>
                <a:r>
                  <a:rPr lang="zh-CN" altLang="en-US">
                    <a:noFill/>
                  </a:rPr>
                  <a:t> </a:t>
                </a:r>
              </a:p>
            </p:txBody>
          </p:sp>
        </mc:Fallback>
      </mc:AlternateContent>
      <p:sp>
        <p:nvSpPr>
          <p:cNvPr id="2" name="标题 1"/>
          <p:cNvSpPr>
            <a:spLocks noGrp="1"/>
          </p:cNvSpPr>
          <p:nvPr>
            <p:ph type="title"/>
          </p:nvPr>
        </p:nvSpPr>
        <p:spPr>
          <a:xfrm>
            <a:off x="524352" y="260648"/>
            <a:ext cx="5830647" cy="1280890"/>
          </a:xfrm>
        </p:spPr>
        <p:txBody>
          <a:bodyPr>
            <a:normAutofit/>
          </a:bodyPr>
          <a:lstStyle/>
          <a:p>
            <a:r>
              <a:rPr lang="zh-CN" altLang="en-US" sz="2800" dirty="0">
                <a:latin typeface="微软雅黑" panose="020B0503020204020204" pitchFamily="34" charset="-122"/>
                <a:ea typeface="微软雅黑" panose="020B0503020204020204" pitchFamily="34" charset="-122"/>
              </a:rPr>
              <a:t>电子的双缝干涉实验</a:t>
            </a:r>
            <a:br>
              <a:rPr lang="en-US" altLang="zh-CN" sz="2800" dirty="0">
                <a:latin typeface="微软雅黑" panose="020B0503020204020204" pitchFamily="34" charset="-122"/>
                <a:ea typeface="微软雅黑" panose="020B0503020204020204" pitchFamily="34" charset="-122"/>
              </a:rPr>
            </a:br>
            <a:r>
              <a:rPr lang="en-US" altLang="zh-CN" sz="2800" dirty="0">
                <a:latin typeface="Arial" panose="020B0604020202020204" pitchFamily="34" charset="0"/>
                <a:ea typeface="微软雅黑" panose="020B0503020204020204" pitchFamily="34" charset="-122"/>
                <a:cs typeface="Arial" panose="020B0604020202020204" pitchFamily="34" charset="0"/>
              </a:rPr>
              <a:t>(Double-slit interference)</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pic>
        <p:nvPicPr>
          <p:cNvPr id="5" name="Picture 2" descr="D:\Physics\F7_16.JPG"/>
          <p:cNvPicPr>
            <a:picLocks noChangeAspect="1" noChangeArrowheads="1"/>
          </p:cNvPicPr>
          <p:nvPr/>
        </p:nvPicPr>
        <p:blipFill>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5227538" y="764704"/>
            <a:ext cx="38735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362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spcBef>
                    <a:spcPts val="0"/>
                  </a:spcBef>
                  <a:spcAft>
                    <a:spcPts val="0"/>
                  </a:spcAft>
                </a:pPr>
                <a:r>
                  <a:rPr lang="zh-CN" altLang="zh-CN" dirty="0">
                    <a:solidFill>
                      <a:srgbClr val="C00000"/>
                    </a:solidFill>
                    <a:ea typeface="Microsoft YaHei" panose="020B0503020204020204" pitchFamily="34" charset="-122"/>
                  </a:rPr>
                  <a:t>归一化 Normalization</a:t>
                </a:r>
                <a:endParaRPr lang="en-US" altLang="zh-CN" dirty="0">
                  <a:solidFill>
                    <a:srgbClr val="C00000"/>
                  </a:solidFill>
                  <a:effectLst/>
                  <a:latin typeface="Cambria Math" panose="02040503050406030204" pitchFamily="18" charset="0"/>
                  <a:ea typeface="Cambria Math" panose="02040503050406030204" pitchFamily="18" charset="0"/>
                </a:endParaRPr>
              </a:p>
              <a:p>
                <a:pPr marL="0" marR="0" indent="0" algn="ctr">
                  <a:spcBef>
                    <a:spcPts val="0"/>
                  </a:spcBef>
                  <a:spcAft>
                    <a:spcPts val="0"/>
                  </a:spcAft>
                  <a:buNone/>
                </a:pPr>
                <a14:m>
                  <m:oMath xmlns:m="http://schemas.openxmlformats.org/officeDocument/2006/math">
                    <m:r>
                      <a:rPr lang="zh-CN" altLang="zh-CN">
                        <a:solidFill>
                          <a:srgbClr val="C00000"/>
                        </a:solidFill>
                        <a:effectLst/>
                        <a:latin typeface="Cambria Math" panose="02040503050406030204" pitchFamily="18" charset="0"/>
                        <a:ea typeface="Cambria Math" panose="02040503050406030204" pitchFamily="18" charset="0"/>
                      </a:rPr>
                      <m:t>∫</m:t>
                    </m:r>
                    <m:sSup>
                      <m:sSupPr>
                        <m:ctrlPr>
                          <a:rPr lang="zh-CN" altLang="zh-CN" i="1">
                            <a:solidFill>
                              <a:srgbClr val="C00000"/>
                            </a:solidFill>
                            <a:effectLst/>
                            <a:latin typeface="Cambria Math" panose="02040503050406030204" pitchFamily="18" charset="0"/>
                            <a:ea typeface="Cambria Math" panose="02040503050406030204" pitchFamily="18" charset="0"/>
                          </a:rPr>
                        </m:ctrlPr>
                      </m:sSupPr>
                      <m:e>
                        <m:d>
                          <m:dPr>
                            <m:begChr m:val="|"/>
                            <m:endChr m:val="|"/>
                            <m:ctrlPr>
                              <a:rPr lang="zh-CN" altLang="zh-CN" i="1">
                                <a:solidFill>
                                  <a:srgbClr val="C00000"/>
                                </a:solidFill>
                                <a:effectLst/>
                                <a:latin typeface="Cambria Math" panose="02040503050406030204" pitchFamily="18" charset="0"/>
                                <a:ea typeface="Cambria Math" panose="02040503050406030204" pitchFamily="18" charset="0"/>
                              </a:rPr>
                            </m:ctrlPr>
                          </m:dPr>
                          <m:e>
                            <m:r>
                              <a:rPr lang="zh-CN" altLang="zh-CN">
                                <a:solidFill>
                                  <a:srgbClr val="C00000"/>
                                </a:solidFill>
                                <a:effectLst/>
                                <a:latin typeface="Cambria Math" panose="02040503050406030204" pitchFamily="18" charset="0"/>
                                <a:ea typeface="Cambria Math" panose="02040503050406030204" pitchFamily="18" charset="0"/>
                              </a:rPr>
                              <m:t>𝜓</m:t>
                            </m:r>
                            <m:d>
                              <m:dPr>
                                <m:ctrlPr>
                                  <a:rPr lang="zh-CN" altLang="zh-CN" i="1">
                                    <a:solidFill>
                                      <a:srgbClr val="C00000"/>
                                    </a:solidFill>
                                    <a:effectLst/>
                                    <a:latin typeface="Cambria Math" panose="02040503050406030204" pitchFamily="18" charset="0"/>
                                    <a:ea typeface="Cambria Math" panose="02040503050406030204" pitchFamily="18" charset="0"/>
                                  </a:rPr>
                                </m:ctrlPr>
                              </m:dPr>
                              <m:e>
                                <m:r>
                                  <a:rPr lang="zh-CN" altLang="zh-CN">
                                    <a:solidFill>
                                      <a:srgbClr val="C00000"/>
                                    </a:solidFill>
                                    <a:effectLst/>
                                    <a:latin typeface="Cambria Math" panose="02040503050406030204" pitchFamily="18" charset="0"/>
                                    <a:ea typeface="Cambria Math" panose="02040503050406030204" pitchFamily="18" charset="0"/>
                                  </a:rPr>
                                  <m:t>𝒓</m:t>
                                </m:r>
                              </m:e>
                            </m:d>
                          </m:e>
                        </m:d>
                      </m:e>
                      <m:sup>
                        <m:r>
                          <a:rPr lang="zh-CN" altLang="zh-CN">
                            <a:solidFill>
                              <a:srgbClr val="C00000"/>
                            </a:solidFill>
                            <a:effectLst/>
                            <a:latin typeface="Cambria Math" panose="02040503050406030204" pitchFamily="18" charset="0"/>
                            <a:ea typeface="Cambria Math" panose="02040503050406030204" pitchFamily="18" charset="0"/>
                          </a:rPr>
                          <m:t>2</m:t>
                        </m:r>
                      </m:sup>
                    </m:sSup>
                    <m:sSup>
                      <m:sSupPr>
                        <m:ctrlPr>
                          <a:rPr lang="zh-CN" altLang="zh-CN" i="1">
                            <a:solidFill>
                              <a:srgbClr val="C00000"/>
                            </a:solidFill>
                            <a:effectLst/>
                            <a:latin typeface="Cambria Math" panose="02040503050406030204" pitchFamily="18" charset="0"/>
                            <a:ea typeface="Cambria Math" panose="02040503050406030204" pitchFamily="18" charset="0"/>
                          </a:rPr>
                        </m:ctrlPr>
                      </m:sSupPr>
                      <m:e>
                        <m:r>
                          <a:rPr lang="zh-CN" altLang="zh-CN">
                            <a:solidFill>
                              <a:srgbClr val="C00000"/>
                            </a:solidFill>
                            <a:effectLst/>
                            <a:latin typeface="Cambria Math" panose="02040503050406030204" pitchFamily="18" charset="0"/>
                            <a:ea typeface="Cambria Math" panose="02040503050406030204" pitchFamily="18" charset="0"/>
                          </a:rPr>
                          <m:t>𝑑</m:t>
                        </m:r>
                      </m:e>
                      <m:sup>
                        <m:r>
                          <a:rPr lang="zh-CN" altLang="zh-CN">
                            <a:solidFill>
                              <a:srgbClr val="C00000"/>
                            </a:solidFill>
                            <a:effectLst/>
                            <a:latin typeface="Cambria Math" panose="02040503050406030204" pitchFamily="18" charset="0"/>
                            <a:ea typeface="Cambria Math" panose="02040503050406030204" pitchFamily="18" charset="0"/>
                          </a:rPr>
                          <m:t>3</m:t>
                        </m:r>
                      </m:sup>
                    </m:sSup>
                    <m:r>
                      <a:rPr lang="zh-CN" altLang="zh-CN">
                        <a:solidFill>
                          <a:srgbClr val="C00000"/>
                        </a:solidFill>
                        <a:effectLst/>
                        <a:latin typeface="Cambria Math" panose="02040503050406030204" pitchFamily="18" charset="0"/>
                        <a:ea typeface="Cambria Math" panose="02040503050406030204" pitchFamily="18" charset="0"/>
                      </a:rPr>
                      <m:t>𝑥</m:t>
                    </m:r>
                    <m:r>
                      <a:rPr lang="zh-CN" altLang="zh-CN">
                        <a:solidFill>
                          <a:srgbClr val="C00000"/>
                        </a:solidFill>
                        <a:effectLst/>
                        <a:latin typeface="Cambria Math" panose="02040503050406030204" pitchFamily="18" charset="0"/>
                        <a:ea typeface="Cambria Math" panose="02040503050406030204" pitchFamily="18" charset="0"/>
                      </a:rPr>
                      <m:t>=1</m:t>
                    </m:r>
                  </m:oMath>
                </a14:m>
                <a:r>
                  <a:rPr lang="en-US" altLang="zh-CN" i="1" dirty="0">
                    <a:solidFill>
                      <a:srgbClr val="C00000"/>
                    </a:solidFill>
                    <a:effectLst/>
                    <a:ea typeface="Cambria Math" panose="02040503050406030204" pitchFamily="18" charset="0"/>
                  </a:rPr>
                  <a:t>     </a:t>
                </a:r>
                <a14:m>
                  <m:oMath xmlns:m="http://schemas.openxmlformats.org/officeDocument/2006/math">
                    <m:sSup>
                      <m:sSupPr>
                        <m:ctrlPr>
                          <a:rPr lang="zh-CN" altLang="zh-CN" i="1">
                            <a:solidFill>
                              <a:srgbClr val="C00000"/>
                            </a:solidFill>
                            <a:effectLst/>
                            <a:latin typeface="Cambria Math" panose="02040503050406030204" pitchFamily="18" charset="0"/>
                            <a:ea typeface="Cambria Math" panose="02040503050406030204" pitchFamily="18" charset="0"/>
                          </a:rPr>
                        </m:ctrlPr>
                      </m:sSupPr>
                      <m:e>
                        <m:r>
                          <a:rPr lang="zh-CN" altLang="zh-CN">
                            <a:solidFill>
                              <a:srgbClr val="C00000"/>
                            </a:solidFill>
                            <a:effectLst/>
                            <a:latin typeface="Cambria Math" panose="02040503050406030204" pitchFamily="18" charset="0"/>
                            <a:ea typeface="Cambria Math" panose="02040503050406030204" pitchFamily="18" charset="0"/>
                          </a:rPr>
                          <m:t>(</m:t>
                        </m:r>
                        <m:r>
                          <a:rPr lang="zh-CN" altLang="zh-CN">
                            <a:solidFill>
                              <a:srgbClr val="C00000"/>
                            </a:solidFill>
                            <a:effectLst/>
                            <a:latin typeface="Cambria Math" panose="02040503050406030204" pitchFamily="18" charset="0"/>
                            <a:ea typeface="Cambria Math" panose="02040503050406030204" pitchFamily="18" charset="0"/>
                          </a:rPr>
                          <m:t>𝑑</m:t>
                        </m:r>
                      </m:e>
                      <m:sup>
                        <m:r>
                          <a:rPr lang="zh-CN" altLang="zh-CN">
                            <a:solidFill>
                              <a:srgbClr val="C00000"/>
                            </a:solidFill>
                            <a:effectLst/>
                            <a:latin typeface="Cambria Math" panose="02040503050406030204" pitchFamily="18" charset="0"/>
                            <a:ea typeface="Cambria Math" panose="02040503050406030204" pitchFamily="18" charset="0"/>
                          </a:rPr>
                          <m:t>3</m:t>
                        </m:r>
                      </m:sup>
                    </m:sSup>
                    <m:r>
                      <a:rPr lang="zh-CN" altLang="zh-CN">
                        <a:solidFill>
                          <a:srgbClr val="C00000"/>
                        </a:solidFill>
                        <a:effectLst/>
                        <a:latin typeface="Cambria Math" panose="02040503050406030204" pitchFamily="18" charset="0"/>
                        <a:ea typeface="Cambria Math" panose="02040503050406030204" pitchFamily="18" charset="0"/>
                      </a:rPr>
                      <m:t>𝑥</m:t>
                    </m:r>
                    <m:r>
                      <a:rPr lang="zh-CN" altLang="zh-CN">
                        <a:solidFill>
                          <a:srgbClr val="C00000"/>
                        </a:solidFill>
                        <a:effectLst/>
                        <a:latin typeface="Cambria Math" panose="02040503050406030204" pitchFamily="18" charset="0"/>
                        <a:ea typeface="Cambria Math" panose="02040503050406030204" pitchFamily="18" charset="0"/>
                      </a:rPr>
                      <m:t>=</m:t>
                    </m:r>
                    <m:r>
                      <a:rPr lang="zh-CN" altLang="zh-CN">
                        <a:solidFill>
                          <a:srgbClr val="C00000"/>
                        </a:solidFill>
                        <a:effectLst/>
                        <a:latin typeface="Cambria Math" panose="02040503050406030204" pitchFamily="18" charset="0"/>
                        <a:ea typeface="Cambria Math" panose="02040503050406030204" pitchFamily="18" charset="0"/>
                      </a:rPr>
                      <m:t>𝑑𝑥𝑑𝑦𝑑𝑧</m:t>
                    </m:r>
                    <m:r>
                      <a:rPr lang="zh-CN" altLang="zh-CN">
                        <a:solidFill>
                          <a:srgbClr val="C00000"/>
                        </a:solidFill>
                        <a:effectLst/>
                        <a:latin typeface="Cambria Math" panose="02040503050406030204" pitchFamily="18" charset="0"/>
                        <a:ea typeface="Cambria Math" panose="02040503050406030204" pitchFamily="18" charset="0"/>
                      </a:rPr>
                      <m:t>)</m:t>
                    </m:r>
                  </m:oMath>
                </a14:m>
                <a:endParaRPr lang="zh-CN" altLang="zh-CN" dirty="0">
                  <a:solidFill>
                    <a:srgbClr val="C00000"/>
                  </a:solidFill>
                  <a:effectLst/>
                  <a:ea typeface="Cambria Math" panose="02040503050406030204" pitchFamily="18" charset="0"/>
                </a:endParaRPr>
              </a:p>
              <a:p>
                <a:pPr marL="0" marR="0">
                  <a:spcBef>
                    <a:spcPts val="0"/>
                  </a:spcBef>
                  <a:spcAft>
                    <a:spcPts val="0"/>
                  </a:spcAft>
                </a:pPr>
                <a:r>
                  <a:rPr lang="zh-CN" altLang="zh-CN" dirty="0">
                    <a:solidFill>
                      <a:srgbClr val="7030A0"/>
                    </a:solidFill>
                    <a:effectLst/>
                    <a:ea typeface="Microsoft YaHei" panose="020B0503020204020204" pitchFamily="34" charset="-122"/>
                  </a:rPr>
                  <a:t>常数（相）因子不定性</a:t>
                </a:r>
                <a:endParaRPr lang="en-US" altLang="zh-CN" i="1" dirty="0">
                  <a:effectLst/>
                  <a:latin typeface="Cambria Math" panose="02040503050406030204" pitchFamily="18" charset="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effectLst/>
                              <a:latin typeface="Cambria Math" panose="02040503050406030204" pitchFamily="18" charset="0"/>
                              <a:ea typeface="Cambria Math" panose="02040503050406030204" pitchFamily="18" charset="0"/>
                            </a:rPr>
                          </m:ctrlPr>
                        </m:fPr>
                        <m:num>
                          <m:sSup>
                            <m:sSupPr>
                              <m:ctrlPr>
                                <a:rPr lang="x-IV_mathan" altLang="zh-CN" i="1">
                                  <a:effectLst/>
                                  <a:latin typeface="Cambria Math" panose="02040503050406030204" pitchFamily="18" charset="0"/>
                                  <a:ea typeface="Cambria Math" panose="02040503050406030204" pitchFamily="18" charset="0"/>
                                </a:rPr>
                              </m:ctrlPr>
                            </m:sSupPr>
                            <m:e>
                              <m:d>
                                <m:dPr>
                                  <m:begChr m:val="|"/>
                                  <m:endChr m:val="|"/>
                                  <m:ctrlPr>
                                    <a:rPr lang="x-IV_mathan" altLang="zh-CN" i="1">
                                      <a:effectLst/>
                                      <a:latin typeface="Cambria Math" panose="02040503050406030204" pitchFamily="18" charset="0"/>
                                      <a:ea typeface="Cambria Math" panose="02040503050406030204" pitchFamily="18" charset="0"/>
                                    </a:rPr>
                                  </m:ctrlPr>
                                </m:dPr>
                                <m:e>
                                  <m:r>
                                    <a:rPr lang="x-IV_mathan" altLang="zh-CN">
                                      <a:effectLst/>
                                      <a:latin typeface="Cambria Math" panose="02040503050406030204" pitchFamily="18" charset="0"/>
                                      <a:ea typeface="Cambria Math" panose="02040503050406030204" pitchFamily="18" charset="0"/>
                                    </a:rPr>
                                    <m:t>𝐶</m:t>
                                  </m:r>
                                  <m:r>
                                    <a:rPr lang="x-IV_mathan" altLang="zh-CN">
                                      <a:effectLst/>
                                      <a:latin typeface="Cambria Math" panose="02040503050406030204" pitchFamily="18" charset="0"/>
                                      <a:ea typeface="Cambria Math" panose="02040503050406030204" pitchFamily="18" charset="0"/>
                                    </a:rPr>
                                    <m:t>𝜓</m:t>
                                  </m:r>
                                  <m:d>
                                    <m:dPr>
                                      <m:ctrlPr>
                                        <a:rPr lang="x-IV_mathan" altLang="zh-CN" i="1">
                                          <a:effectLst/>
                                          <a:latin typeface="Cambria Math" panose="02040503050406030204" pitchFamily="18" charset="0"/>
                                          <a:ea typeface="Cambria Math" panose="02040503050406030204" pitchFamily="18" charset="0"/>
                                        </a:rPr>
                                      </m:ctrlPr>
                                    </m:dPr>
                                    <m:e>
                                      <m:sSub>
                                        <m:sSubPr>
                                          <m:ctrlPr>
                                            <a:rPr lang="x-IV_mathan" altLang="zh-CN" i="1">
                                              <a:effectLst/>
                                              <a:latin typeface="Cambria Math" panose="02040503050406030204" pitchFamily="18" charset="0"/>
                                              <a:ea typeface="Cambria Math" panose="02040503050406030204" pitchFamily="18" charset="0"/>
                                            </a:rPr>
                                          </m:ctrlPr>
                                        </m:sSubPr>
                                        <m:e>
                                          <m:r>
                                            <a:rPr lang="x-IV_mathan" altLang="zh-CN">
                                              <a:effectLst/>
                                              <a:latin typeface="Cambria Math" panose="02040503050406030204" pitchFamily="18" charset="0"/>
                                              <a:ea typeface="Cambria Math" panose="02040503050406030204" pitchFamily="18" charset="0"/>
                                            </a:rPr>
                                            <m:t>𝒓</m:t>
                                          </m:r>
                                        </m:e>
                                        <m:sub>
                                          <m:r>
                                            <a:rPr lang="x-IV_mathan" altLang="zh-CN">
                                              <a:effectLst/>
                                              <a:latin typeface="Cambria Math" panose="02040503050406030204" pitchFamily="18" charset="0"/>
                                              <a:ea typeface="Cambria Math" panose="02040503050406030204" pitchFamily="18" charset="0"/>
                                            </a:rPr>
                                            <m:t>1</m:t>
                                          </m:r>
                                        </m:sub>
                                      </m:sSub>
                                    </m:e>
                                  </m:d>
                                </m:e>
                              </m:d>
                            </m:e>
                            <m:sup>
                              <m:r>
                                <a:rPr lang="x-IV_mathan" altLang="zh-CN">
                                  <a:effectLst/>
                                  <a:latin typeface="Cambria Math" panose="02040503050406030204" pitchFamily="18" charset="0"/>
                                  <a:ea typeface="Cambria Math" panose="02040503050406030204" pitchFamily="18" charset="0"/>
                                </a:rPr>
                                <m:t>2</m:t>
                              </m:r>
                            </m:sup>
                          </m:sSup>
                        </m:num>
                        <m:den>
                          <m:sSup>
                            <m:sSupPr>
                              <m:ctrlPr>
                                <a:rPr lang="x-IV_mathan" altLang="zh-CN" i="1">
                                  <a:effectLst/>
                                  <a:latin typeface="Cambria Math" panose="02040503050406030204" pitchFamily="18" charset="0"/>
                                  <a:ea typeface="Cambria Math" panose="02040503050406030204" pitchFamily="18" charset="0"/>
                                </a:rPr>
                              </m:ctrlPr>
                            </m:sSupPr>
                            <m:e>
                              <m:d>
                                <m:dPr>
                                  <m:begChr m:val="|"/>
                                  <m:endChr m:val="|"/>
                                  <m:ctrlPr>
                                    <a:rPr lang="x-IV_mathan" altLang="zh-CN" i="1">
                                      <a:effectLst/>
                                      <a:latin typeface="Cambria Math" panose="02040503050406030204" pitchFamily="18" charset="0"/>
                                      <a:ea typeface="Cambria Math" panose="02040503050406030204" pitchFamily="18" charset="0"/>
                                    </a:rPr>
                                  </m:ctrlPr>
                                </m:dPr>
                                <m:e>
                                  <m:r>
                                    <a:rPr lang="x-IV_mathan" altLang="zh-CN">
                                      <a:effectLst/>
                                      <a:latin typeface="Cambria Math" panose="02040503050406030204" pitchFamily="18" charset="0"/>
                                      <a:ea typeface="Cambria Math" panose="02040503050406030204" pitchFamily="18" charset="0"/>
                                    </a:rPr>
                                    <m:t>𝐶</m:t>
                                  </m:r>
                                  <m:r>
                                    <a:rPr lang="x-IV_mathan" altLang="zh-CN">
                                      <a:effectLst/>
                                      <a:latin typeface="Cambria Math" panose="02040503050406030204" pitchFamily="18" charset="0"/>
                                      <a:ea typeface="Cambria Math" panose="02040503050406030204" pitchFamily="18" charset="0"/>
                                    </a:rPr>
                                    <m:t>𝜓</m:t>
                                  </m:r>
                                  <m:d>
                                    <m:dPr>
                                      <m:ctrlPr>
                                        <a:rPr lang="x-IV_mathan" altLang="zh-CN" i="1">
                                          <a:effectLst/>
                                          <a:latin typeface="Cambria Math" panose="02040503050406030204" pitchFamily="18" charset="0"/>
                                          <a:ea typeface="Cambria Math" panose="02040503050406030204" pitchFamily="18" charset="0"/>
                                        </a:rPr>
                                      </m:ctrlPr>
                                    </m:dPr>
                                    <m:e>
                                      <m:sSub>
                                        <m:sSubPr>
                                          <m:ctrlPr>
                                            <a:rPr lang="x-IV_mathan" altLang="zh-CN" i="1">
                                              <a:effectLst/>
                                              <a:latin typeface="Cambria Math" panose="02040503050406030204" pitchFamily="18" charset="0"/>
                                              <a:ea typeface="Cambria Math" panose="02040503050406030204" pitchFamily="18" charset="0"/>
                                            </a:rPr>
                                          </m:ctrlPr>
                                        </m:sSubPr>
                                        <m:e>
                                          <m:r>
                                            <a:rPr lang="x-IV_mathan" altLang="zh-CN">
                                              <a:effectLst/>
                                              <a:latin typeface="Cambria Math" panose="02040503050406030204" pitchFamily="18" charset="0"/>
                                              <a:ea typeface="Cambria Math" panose="02040503050406030204" pitchFamily="18" charset="0"/>
                                            </a:rPr>
                                            <m:t>𝒓</m:t>
                                          </m:r>
                                        </m:e>
                                        <m:sub>
                                          <m:r>
                                            <a:rPr lang="x-IV_mathan" altLang="zh-CN">
                                              <a:effectLst/>
                                              <a:latin typeface="Cambria Math" panose="02040503050406030204" pitchFamily="18" charset="0"/>
                                              <a:ea typeface="Cambria Math" panose="02040503050406030204" pitchFamily="18" charset="0"/>
                                            </a:rPr>
                                            <m:t>2</m:t>
                                          </m:r>
                                        </m:sub>
                                      </m:sSub>
                                    </m:e>
                                  </m:d>
                                </m:e>
                              </m:d>
                            </m:e>
                            <m:sup>
                              <m:r>
                                <a:rPr lang="x-IV_mathan" altLang="zh-CN">
                                  <a:effectLst/>
                                  <a:latin typeface="Cambria Math" panose="02040503050406030204" pitchFamily="18" charset="0"/>
                                  <a:ea typeface="Cambria Math" panose="02040503050406030204" pitchFamily="18" charset="0"/>
                                </a:rPr>
                                <m:t>2</m:t>
                              </m:r>
                            </m:sup>
                          </m:sSup>
                        </m:den>
                      </m:f>
                      <m:r>
                        <a:rPr lang="x-IV_mathan" altLang="zh-CN">
                          <a:effectLst/>
                          <a:latin typeface="Cambria Math" panose="02040503050406030204" pitchFamily="18" charset="0"/>
                          <a:ea typeface="Cambria Math" panose="02040503050406030204" pitchFamily="18" charset="0"/>
                        </a:rPr>
                        <m:t>=</m:t>
                      </m:r>
                      <m:f>
                        <m:fPr>
                          <m:ctrlPr>
                            <a:rPr lang="x-IV_mathan" altLang="zh-CN" i="1">
                              <a:effectLst/>
                              <a:latin typeface="Cambria Math" panose="02040503050406030204" pitchFamily="18" charset="0"/>
                              <a:ea typeface="Cambria Math" panose="02040503050406030204" pitchFamily="18" charset="0"/>
                            </a:rPr>
                          </m:ctrlPr>
                        </m:fPr>
                        <m:num>
                          <m:sSup>
                            <m:sSupPr>
                              <m:ctrlPr>
                                <a:rPr lang="x-IV_mathan" altLang="zh-CN" i="1">
                                  <a:effectLst/>
                                  <a:latin typeface="Cambria Math" panose="02040503050406030204" pitchFamily="18" charset="0"/>
                                  <a:ea typeface="Cambria Math" panose="02040503050406030204" pitchFamily="18" charset="0"/>
                                </a:rPr>
                              </m:ctrlPr>
                            </m:sSupPr>
                            <m:e>
                              <m:d>
                                <m:dPr>
                                  <m:begChr m:val="|"/>
                                  <m:endChr m:val="|"/>
                                  <m:ctrlPr>
                                    <a:rPr lang="x-IV_mathan" altLang="zh-CN" i="1">
                                      <a:effectLst/>
                                      <a:latin typeface="Cambria Math" panose="02040503050406030204" pitchFamily="18" charset="0"/>
                                      <a:ea typeface="Cambria Math" panose="02040503050406030204" pitchFamily="18" charset="0"/>
                                    </a:rPr>
                                  </m:ctrlPr>
                                </m:dPr>
                                <m:e>
                                  <m:r>
                                    <a:rPr lang="x-IV_mathan" altLang="zh-CN">
                                      <a:effectLst/>
                                      <a:latin typeface="Cambria Math" panose="02040503050406030204" pitchFamily="18" charset="0"/>
                                      <a:ea typeface="Cambria Math" panose="02040503050406030204" pitchFamily="18" charset="0"/>
                                    </a:rPr>
                                    <m:t>𝜓</m:t>
                                  </m:r>
                                  <m:d>
                                    <m:dPr>
                                      <m:ctrlPr>
                                        <a:rPr lang="x-IV_mathan" altLang="zh-CN" i="1">
                                          <a:effectLst/>
                                          <a:latin typeface="Cambria Math" panose="02040503050406030204" pitchFamily="18" charset="0"/>
                                          <a:ea typeface="Cambria Math" panose="02040503050406030204" pitchFamily="18" charset="0"/>
                                        </a:rPr>
                                      </m:ctrlPr>
                                    </m:dPr>
                                    <m:e>
                                      <m:sSub>
                                        <m:sSubPr>
                                          <m:ctrlPr>
                                            <a:rPr lang="x-IV_mathan" altLang="zh-CN" i="1">
                                              <a:effectLst/>
                                              <a:latin typeface="Cambria Math" panose="02040503050406030204" pitchFamily="18" charset="0"/>
                                              <a:ea typeface="Cambria Math" panose="02040503050406030204" pitchFamily="18" charset="0"/>
                                            </a:rPr>
                                          </m:ctrlPr>
                                        </m:sSubPr>
                                        <m:e>
                                          <m:r>
                                            <a:rPr lang="x-IV_mathan" altLang="zh-CN">
                                              <a:effectLst/>
                                              <a:latin typeface="Cambria Math" panose="02040503050406030204" pitchFamily="18" charset="0"/>
                                              <a:ea typeface="Cambria Math" panose="02040503050406030204" pitchFamily="18" charset="0"/>
                                            </a:rPr>
                                            <m:t>𝒓</m:t>
                                          </m:r>
                                        </m:e>
                                        <m:sub>
                                          <m:r>
                                            <a:rPr lang="x-IV_mathan" altLang="zh-CN">
                                              <a:effectLst/>
                                              <a:latin typeface="Cambria Math" panose="02040503050406030204" pitchFamily="18" charset="0"/>
                                              <a:ea typeface="Cambria Math" panose="02040503050406030204" pitchFamily="18" charset="0"/>
                                            </a:rPr>
                                            <m:t>1</m:t>
                                          </m:r>
                                        </m:sub>
                                      </m:sSub>
                                    </m:e>
                                  </m:d>
                                </m:e>
                              </m:d>
                            </m:e>
                            <m:sup>
                              <m:r>
                                <a:rPr lang="x-IV_mathan" altLang="zh-CN">
                                  <a:effectLst/>
                                  <a:latin typeface="Cambria Math" panose="02040503050406030204" pitchFamily="18" charset="0"/>
                                  <a:ea typeface="Cambria Math" panose="02040503050406030204" pitchFamily="18" charset="0"/>
                                </a:rPr>
                                <m:t>2</m:t>
                              </m:r>
                            </m:sup>
                          </m:sSup>
                        </m:num>
                        <m:den>
                          <m:sSup>
                            <m:sSupPr>
                              <m:ctrlPr>
                                <a:rPr lang="x-IV_mathan" altLang="zh-CN" i="1">
                                  <a:effectLst/>
                                  <a:latin typeface="Cambria Math" panose="02040503050406030204" pitchFamily="18" charset="0"/>
                                  <a:ea typeface="Cambria Math" panose="02040503050406030204" pitchFamily="18" charset="0"/>
                                </a:rPr>
                              </m:ctrlPr>
                            </m:sSupPr>
                            <m:e>
                              <m:d>
                                <m:dPr>
                                  <m:begChr m:val="|"/>
                                  <m:endChr m:val="|"/>
                                  <m:ctrlPr>
                                    <a:rPr lang="x-IV_mathan" altLang="zh-CN" i="1">
                                      <a:effectLst/>
                                      <a:latin typeface="Cambria Math" panose="02040503050406030204" pitchFamily="18" charset="0"/>
                                      <a:ea typeface="Cambria Math" panose="02040503050406030204" pitchFamily="18" charset="0"/>
                                    </a:rPr>
                                  </m:ctrlPr>
                                </m:dPr>
                                <m:e>
                                  <m:r>
                                    <a:rPr lang="x-IV_mathan" altLang="zh-CN">
                                      <a:effectLst/>
                                      <a:latin typeface="Cambria Math" panose="02040503050406030204" pitchFamily="18" charset="0"/>
                                      <a:ea typeface="Cambria Math" panose="02040503050406030204" pitchFamily="18" charset="0"/>
                                    </a:rPr>
                                    <m:t>𝜓</m:t>
                                  </m:r>
                                  <m:d>
                                    <m:dPr>
                                      <m:ctrlPr>
                                        <a:rPr lang="x-IV_mathan" altLang="zh-CN" i="1">
                                          <a:effectLst/>
                                          <a:latin typeface="Cambria Math" panose="02040503050406030204" pitchFamily="18" charset="0"/>
                                          <a:ea typeface="Cambria Math" panose="02040503050406030204" pitchFamily="18" charset="0"/>
                                        </a:rPr>
                                      </m:ctrlPr>
                                    </m:dPr>
                                    <m:e>
                                      <m:sSub>
                                        <m:sSubPr>
                                          <m:ctrlPr>
                                            <a:rPr lang="x-IV_mathan" altLang="zh-CN" i="1">
                                              <a:effectLst/>
                                              <a:latin typeface="Cambria Math" panose="02040503050406030204" pitchFamily="18" charset="0"/>
                                              <a:ea typeface="Cambria Math" panose="02040503050406030204" pitchFamily="18" charset="0"/>
                                            </a:rPr>
                                          </m:ctrlPr>
                                        </m:sSubPr>
                                        <m:e>
                                          <m:r>
                                            <a:rPr lang="x-IV_mathan" altLang="zh-CN">
                                              <a:effectLst/>
                                              <a:latin typeface="Cambria Math" panose="02040503050406030204" pitchFamily="18" charset="0"/>
                                              <a:ea typeface="Cambria Math" panose="02040503050406030204" pitchFamily="18" charset="0"/>
                                            </a:rPr>
                                            <m:t>𝒓</m:t>
                                          </m:r>
                                        </m:e>
                                        <m:sub>
                                          <m:r>
                                            <a:rPr lang="x-IV_mathan" altLang="zh-CN">
                                              <a:effectLst/>
                                              <a:latin typeface="Cambria Math" panose="02040503050406030204" pitchFamily="18" charset="0"/>
                                              <a:ea typeface="Cambria Math" panose="02040503050406030204" pitchFamily="18" charset="0"/>
                                            </a:rPr>
                                            <m:t>2</m:t>
                                          </m:r>
                                        </m:sub>
                                      </m:sSub>
                                    </m:e>
                                  </m:d>
                                </m:e>
                              </m:d>
                            </m:e>
                            <m:sup>
                              <m:r>
                                <a:rPr lang="x-IV_mathan" altLang="zh-CN">
                                  <a:effectLst/>
                                  <a:latin typeface="Cambria Math" panose="02040503050406030204" pitchFamily="18" charset="0"/>
                                  <a:ea typeface="Cambria Math" panose="02040503050406030204" pitchFamily="18" charset="0"/>
                                </a:rPr>
                                <m:t>2</m:t>
                              </m:r>
                            </m:sup>
                          </m:sSup>
                        </m:den>
                      </m:f>
                      <m:r>
                        <a:rPr lang="x-IV_mathan" altLang="zh-CN">
                          <a:effectLst/>
                          <a:latin typeface="Cambria Math" panose="02040503050406030204" pitchFamily="18" charset="0"/>
                          <a:ea typeface="Cambria Math" panose="02040503050406030204" pitchFamily="18" charset="0"/>
                        </a:rPr>
                        <m:t>,</m:t>
                      </m:r>
                    </m:oMath>
                  </m:oMathPara>
                </a14:m>
                <a:endParaRPr lang="x-IV_mathan" altLang="zh-CN" dirty="0">
                  <a:effectLst/>
                  <a:ea typeface="Cambria Math" panose="02040503050406030204" pitchFamily="18" charset="0"/>
                </a:endParaRPr>
              </a:p>
              <a:p>
                <a:pPr marL="0" marR="0">
                  <a:spcBef>
                    <a:spcPts val="0"/>
                  </a:spcBef>
                  <a:spcAft>
                    <a:spcPts val="0"/>
                  </a:spcAft>
                </a:pPr>
                <a14:m>
                  <m:oMath xmlns:m="http://schemas.openxmlformats.org/officeDocument/2006/math">
                    <m:r>
                      <a:rPr lang="zh-CN" altLang="zh-CN">
                        <a:effectLst/>
                        <a:latin typeface="Cambria Math" panose="02040503050406030204" pitchFamily="18" charset="0"/>
                        <a:ea typeface="Calibri" panose="020F0502020204030204" pitchFamily="34" charset="0"/>
                      </a:rPr>
                      <m:t>𝐶</m:t>
                    </m:r>
                    <m:r>
                      <a:rPr lang="zh-CN" altLang="zh-CN">
                        <a:effectLst/>
                        <a:latin typeface="Cambria Math" panose="02040503050406030204" pitchFamily="18" charset="0"/>
                        <a:ea typeface="Calibri" panose="020F0502020204030204" pitchFamily="34" charset="0"/>
                      </a:rPr>
                      <m:t>𝜓</m:t>
                    </m:r>
                    <m:d>
                      <m:dPr>
                        <m:ctrlPr>
                          <a:rPr lang="zh-CN" altLang="zh-CN" i="1">
                            <a:effectLst/>
                            <a:latin typeface="Cambria Math" panose="02040503050406030204" pitchFamily="18" charset="0"/>
                            <a:ea typeface="Calibri" panose="020F0502020204030204" pitchFamily="34" charset="0"/>
                          </a:rPr>
                        </m:ctrlPr>
                      </m:dPr>
                      <m:e>
                        <m:r>
                          <a:rPr lang="zh-CN" altLang="zh-CN">
                            <a:effectLst/>
                            <a:latin typeface="Cambria Math" panose="02040503050406030204" pitchFamily="18" charset="0"/>
                            <a:ea typeface="Calibri" panose="020F0502020204030204" pitchFamily="34" charset="0"/>
                          </a:rPr>
                          <m:t>𝒓</m:t>
                        </m:r>
                      </m:e>
                    </m:d>
                  </m:oMath>
                </a14:m>
                <a:r>
                  <a:rPr lang="zh-CN" altLang="zh-CN" dirty="0">
                    <a:solidFill>
                      <a:srgbClr val="7030A0"/>
                    </a:solidFill>
                    <a:effectLst/>
                    <a:ea typeface="Microsoft YaHei" panose="020B0503020204020204" pitchFamily="34" charset="-122"/>
                  </a:rPr>
                  <a:t>和</a:t>
                </a:r>
                <a14:m>
                  <m:oMath xmlns:m="http://schemas.openxmlformats.org/officeDocument/2006/math">
                    <m:r>
                      <a:rPr lang="zh-CN" altLang="zh-CN">
                        <a:effectLst/>
                        <a:latin typeface="Cambria Math" panose="02040503050406030204" pitchFamily="18" charset="0"/>
                        <a:ea typeface="Calibri" panose="020F0502020204030204" pitchFamily="34" charset="0"/>
                      </a:rPr>
                      <m:t>𝜓</m:t>
                    </m:r>
                    <m:d>
                      <m:dPr>
                        <m:ctrlPr>
                          <a:rPr lang="zh-CN" altLang="zh-CN" i="1">
                            <a:effectLst/>
                            <a:latin typeface="Cambria Math" panose="02040503050406030204" pitchFamily="18" charset="0"/>
                            <a:ea typeface="Calibri" panose="020F0502020204030204" pitchFamily="34" charset="0"/>
                          </a:rPr>
                        </m:ctrlPr>
                      </m:dPr>
                      <m:e>
                        <m:r>
                          <a:rPr lang="zh-CN" altLang="zh-CN">
                            <a:effectLst/>
                            <a:latin typeface="Cambria Math" panose="02040503050406030204" pitchFamily="18" charset="0"/>
                            <a:ea typeface="Calibri" panose="020F0502020204030204" pitchFamily="34" charset="0"/>
                          </a:rPr>
                          <m:t>𝒓</m:t>
                        </m:r>
                      </m:e>
                    </m:d>
                  </m:oMath>
                </a14:m>
                <a:r>
                  <a:rPr lang="zh-CN" altLang="zh-CN" dirty="0">
                    <a:solidFill>
                      <a:srgbClr val="7030A0"/>
                    </a:solidFill>
                  </a:rPr>
                  <a:t>描述的概率波是完全一样的</a:t>
                </a:r>
                <a:r>
                  <a:rPr lang="zh-CN" altLang="zh-CN" dirty="0"/>
                  <a:t>，这就是</a:t>
                </a:r>
                <a:r>
                  <a:rPr lang="zh-CN" altLang="zh-CN" dirty="0">
                    <a:solidFill>
                      <a:srgbClr val="7030A0"/>
                    </a:solidFill>
                  </a:rPr>
                  <a:t>常数不定性</a:t>
                </a:r>
                <a:r>
                  <a:rPr lang="zh-CN" altLang="zh-CN" dirty="0"/>
                  <a:t>。即使是归一化的波函数，</a:t>
                </a:r>
                <a14:m>
                  <m:oMath xmlns:m="http://schemas.openxmlformats.org/officeDocument/2006/math">
                    <m:r>
                      <a:rPr lang="zh-CN" altLang="zh-CN">
                        <a:effectLst/>
                        <a:latin typeface="Cambria Math" panose="02040503050406030204" pitchFamily="18" charset="0"/>
                        <a:ea typeface="Calibri" panose="020F0502020204030204" pitchFamily="34" charset="0"/>
                      </a:rPr>
                      <m:t>𝜓</m:t>
                    </m:r>
                    <m:d>
                      <m:dPr>
                        <m:ctrlPr>
                          <a:rPr lang="zh-CN" altLang="zh-CN" i="1">
                            <a:effectLst/>
                            <a:latin typeface="Cambria Math" panose="02040503050406030204" pitchFamily="18" charset="0"/>
                            <a:ea typeface="Calibri" panose="020F0502020204030204" pitchFamily="34" charset="0"/>
                          </a:rPr>
                        </m:ctrlPr>
                      </m:dPr>
                      <m:e>
                        <m:r>
                          <a:rPr lang="zh-CN" altLang="zh-CN">
                            <a:effectLst/>
                            <a:latin typeface="Cambria Math" panose="02040503050406030204" pitchFamily="18" charset="0"/>
                            <a:ea typeface="Calibri" panose="020F0502020204030204" pitchFamily="34" charset="0"/>
                          </a:rPr>
                          <m:t>𝒓</m:t>
                        </m:r>
                      </m:e>
                    </m:d>
                  </m:oMath>
                </a14:m>
                <a:r>
                  <a:rPr lang="zh-CN" altLang="zh-CN" dirty="0">
                    <a:solidFill>
                      <a:srgbClr val="7030A0"/>
                    </a:solidFill>
                    <a:effectLst/>
                    <a:ea typeface="Microsoft YaHei" panose="020B0503020204020204" pitchFamily="34" charset="-122"/>
                  </a:rPr>
                  <a:t>和</a:t>
                </a:r>
                <a14:m>
                  <m:oMath xmlns:m="http://schemas.openxmlformats.org/officeDocument/2006/math">
                    <m:r>
                      <a:rPr lang="zh-CN" altLang="zh-CN">
                        <a:effectLst/>
                        <a:latin typeface="Cambria Math" panose="02040503050406030204" pitchFamily="18" charset="0"/>
                        <a:ea typeface="Calibri" panose="020F0502020204030204" pitchFamily="34" charset="0"/>
                      </a:rPr>
                      <m:t>𝜓</m:t>
                    </m:r>
                    <m:d>
                      <m:dPr>
                        <m:ctrlPr>
                          <a:rPr lang="zh-CN" altLang="zh-CN" i="1">
                            <a:effectLst/>
                            <a:latin typeface="Cambria Math" panose="02040503050406030204" pitchFamily="18" charset="0"/>
                            <a:ea typeface="Calibri" panose="020F0502020204030204" pitchFamily="34" charset="0"/>
                          </a:rPr>
                        </m:ctrlPr>
                      </m:dPr>
                      <m:e>
                        <m:r>
                          <a:rPr lang="zh-CN" altLang="zh-CN">
                            <a:effectLst/>
                            <a:latin typeface="Cambria Math" panose="02040503050406030204" pitchFamily="18" charset="0"/>
                            <a:ea typeface="Calibri" panose="020F0502020204030204" pitchFamily="34" charset="0"/>
                          </a:rPr>
                          <m:t>𝒓</m:t>
                        </m:r>
                      </m:e>
                    </m:d>
                    <m:sSup>
                      <m:sSupPr>
                        <m:ctrlPr>
                          <a:rPr lang="zh-CN" altLang="zh-CN" i="1">
                            <a:effectLst/>
                            <a:latin typeface="Cambria Math" panose="02040503050406030204" pitchFamily="18" charset="0"/>
                            <a:ea typeface="Calibri" panose="020F0502020204030204" pitchFamily="34" charset="0"/>
                          </a:rPr>
                        </m:ctrlPr>
                      </m:sSupPr>
                      <m:e>
                        <m:r>
                          <a:rPr lang="zh-CN" altLang="zh-CN">
                            <a:effectLst/>
                            <a:latin typeface="Cambria Math" panose="02040503050406030204" pitchFamily="18" charset="0"/>
                            <a:ea typeface="Calibri" panose="020F0502020204030204" pitchFamily="34" charset="0"/>
                          </a:rPr>
                          <m:t>𝑒</m:t>
                        </m:r>
                      </m:e>
                      <m:sup>
                        <m:r>
                          <a:rPr lang="zh-CN" altLang="zh-CN">
                            <a:effectLst/>
                            <a:latin typeface="Cambria Math" panose="02040503050406030204" pitchFamily="18" charset="0"/>
                            <a:ea typeface="Calibri" panose="020F0502020204030204" pitchFamily="34" charset="0"/>
                          </a:rPr>
                          <m:t>𝑖</m:t>
                        </m:r>
                        <m:r>
                          <a:rPr lang="zh-CN" altLang="zh-CN">
                            <a:effectLst/>
                            <a:latin typeface="Cambria Math" panose="02040503050406030204" pitchFamily="18" charset="0"/>
                            <a:ea typeface="Calibri" panose="020F0502020204030204" pitchFamily="34" charset="0"/>
                          </a:rPr>
                          <m:t>𝜙</m:t>
                        </m:r>
                      </m:sup>
                    </m:sSup>
                  </m:oMath>
                </a14:m>
                <a:r>
                  <a:rPr lang="zh-CN" altLang="zh-CN" dirty="0">
                    <a:solidFill>
                      <a:srgbClr val="7030A0"/>
                    </a:solidFill>
                  </a:rPr>
                  <a:t>描述的概率波也是完全一样的</a:t>
                </a:r>
                <a:r>
                  <a:rPr lang="zh-CN" altLang="zh-CN" dirty="0"/>
                  <a:t>，也就是说波函数还具有</a:t>
                </a:r>
                <a:r>
                  <a:rPr lang="zh-CN" altLang="zh-CN" dirty="0">
                    <a:solidFill>
                      <a:srgbClr val="7030A0"/>
                    </a:solidFill>
                  </a:rPr>
                  <a:t>相因子不定性</a:t>
                </a:r>
                <a:r>
                  <a:rPr lang="zh-CN" altLang="en-US" dirty="0">
                    <a:solidFill>
                      <a:srgbClr val="7030A0"/>
                    </a:solidFill>
                  </a:rPr>
                  <a:t>。</a:t>
                </a:r>
                <a:endParaRPr lang="zh-CN" altLang="zh-CN" dirty="0">
                  <a:effectLst/>
                  <a:ea typeface="Calibri" panose="020F0502020204030204" pitchFamily="34" charset="0"/>
                </a:endParaRPr>
              </a:p>
              <a:p>
                <a:pPr marL="0" marR="0">
                  <a:spcBef>
                    <a:spcPts val="0"/>
                  </a:spcBef>
                  <a:spcAft>
                    <a:spcPts val="0"/>
                  </a:spcAft>
                </a:pPr>
                <a:r>
                  <a:rPr lang="zh-CN" altLang="zh-CN" dirty="0">
                    <a:solidFill>
                      <a:srgbClr val="0070C0"/>
                    </a:solidFill>
                    <a:effectLst/>
                    <a:ea typeface="Microsoft YaHei" panose="020B0503020204020204" pitchFamily="34" charset="-122"/>
                  </a:rPr>
                  <a:t>波函数平方可积</a:t>
                </a:r>
              </a:p>
              <a:p>
                <a:pPr marL="0" marR="0" algn="ctr">
                  <a:spcBef>
                    <a:spcPts val="0"/>
                  </a:spcBef>
                  <a:spcAft>
                    <a:spcPts val="0"/>
                  </a:spcAft>
                </a:pPr>
                <a14:m>
                  <m:oMath xmlns:m="http://schemas.openxmlformats.org/officeDocument/2006/math">
                    <m:r>
                      <a:rPr lang="zh-CN" altLang="zh-CN">
                        <a:solidFill>
                          <a:srgbClr val="0070C0"/>
                        </a:solidFill>
                        <a:effectLst/>
                        <a:latin typeface="Cambria Math" panose="02040503050406030204" pitchFamily="18" charset="0"/>
                        <a:ea typeface="Cambria Math" panose="02040503050406030204" pitchFamily="18" charset="0"/>
                      </a:rPr>
                      <m:t>∫</m:t>
                    </m:r>
                    <m:sSup>
                      <m:sSupPr>
                        <m:ctrlPr>
                          <a:rPr lang="zh-CN" altLang="zh-CN" i="1">
                            <a:solidFill>
                              <a:srgbClr val="0070C0"/>
                            </a:solidFill>
                            <a:effectLst/>
                            <a:latin typeface="Cambria Math" panose="02040503050406030204" pitchFamily="18" charset="0"/>
                            <a:ea typeface="Cambria Math" panose="02040503050406030204" pitchFamily="18" charset="0"/>
                          </a:rPr>
                        </m:ctrlPr>
                      </m:sSupPr>
                      <m:e>
                        <m:d>
                          <m:dPr>
                            <m:begChr m:val="|"/>
                            <m:endChr m:val="|"/>
                            <m:ctrlPr>
                              <a:rPr lang="zh-CN" altLang="zh-CN" i="1">
                                <a:solidFill>
                                  <a:srgbClr val="0070C0"/>
                                </a:solidFill>
                                <a:effectLst/>
                                <a:latin typeface="Cambria Math" panose="02040503050406030204" pitchFamily="18" charset="0"/>
                                <a:ea typeface="Cambria Math" panose="02040503050406030204" pitchFamily="18" charset="0"/>
                              </a:rPr>
                            </m:ctrlPr>
                          </m:dPr>
                          <m:e>
                            <m:r>
                              <a:rPr lang="zh-CN" altLang="zh-CN">
                                <a:solidFill>
                                  <a:srgbClr val="0070C0"/>
                                </a:solidFill>
                                <a:effectLst/>
                                <a:latin typeface="Cambria Math" panose="02040503050406030204" pitchFamily="18" charset="0"/>
                                <a:ea typeface="Cambria Math" panose="02040503050406030204" pitchFamily="18" charset="0"/>
                              </a:rPr>
                              <m:t>𝜓</m:t>
                            </m:r>
                            <m:d>
                              <m:dPr>
                                <m:ctrlPr>
                                  <a:rPr lang="zh-CN" altLang="zh-CN" i="1">
                                    <a:solidFill>
                                      <a:srgbClr val="0070C0"/>
                                    </a:solidFill>
                                    <a:effectLst/>
                                    <a:latin typeface="Cambria Math" panose="02040503050406030204" pitchFamily="18" charset="0"/>
                                    <a:ea typeface="Cambria Math" panose="02040503050406030204" pitchFamily="18" charset="0"/>
                                  </a:rPr>
                                </m:ctrlPr>
                              </m:dPr>
                              <m:e>
                                <m:r>
                                  <a:rPr lang="zh-CN" altLang="zh-CN">
                                    <a:solidFill>
                                      <a:srgbClr val="0070C0"/>
                                    </a:solidFill>
                                    <a:effectLst/>
                                    <a:latin typeface="Cambria Math" panose="02040503050406030204" pitchFamily="18" charset="0"/>
                                    <a:ea typeface="Cambria Math" panose="02040503050406030204" pitchFamily="18" charset="0"/>
                                  </a:rPr>
                                  <m:t>𝒓</m:t>
                                </m:r>
                              </m:e>
                            </m:d>
                          </m:e>
                        </m:d>
                      </m:e>
                      <m:sup>
                        <m:r>
                          <a:rPr lang="zh-CN" altLang="zh-CN">
                            <a:solidFill>
                              <a:srgbClr val="0070C0"/>
                            </a:solidFill>
                            <a:effectLst/>
                            <a:latin typeface="Cambria Math" panose="02040503050406030204" pitchFamily="18" charset="0"/>
                            <a:ea typeface="Cambria Math" panose="02040503050406030204" pitchFamily="18" charset="0"/>
                          </a:rPr>
                          <m:t>2</m:t>
                        </m:r>
                      </m:sup>
                    </m:sSup>
                    <m:sSup>
                      <m:sSupPr>
                        <m:ctrlPr>
                          <a:rPr lang="zh-CN" altLang="zh-CN" i="1">
                            <a:solidFill>
                              <a:srgbClr val="0070C0"/>
                            </a:solidFill>
                            <a:effectLst/>
                            <a:latin typeface="Cambria Math" panose="02040503050406030204" pitchFamily="18" charset="0"/>
                            <a:ea typeface="Cambria Math" panose="02040503050406030204" pitchFamily="18" charset="0"/>
                          </a:rPr>
                        </m:ctrlPr>
                      </m:sSupPr>
                      <m:e>
                        <m:r>
                          <a:rPr lang="zh-CN" altLang="zh-CN">
                            <a:solidFill>
                              <a:srgbClr val="0070C0"/>
                            </a:solidFill>
                            <a:effectLst/>
                            <a:latin typeface="Cambria Math" panose="02040503050406030204" pitchFamily="18" charset="0"/>
                            <a:ea typeface="Cambria Math" panose="02040503050406030204" pitchFamily="18" charset="0"/>
                          </a:rPr>
                          <m:t>𝑑</m:t>
                        </m:r>
                      </m:e>
                      <m:sup>
                        <m:r>
                          <a:rPr lang="zh-CN" altLang="zh-CN">
                            <a:solidFill>
                              <a:srgbClr val="0070C0"/>
                            </a:solidFill>
                            <a:effectLst/>
                            <a:latin typeface="Cambria Math" panose="02040503050406030204" pitchFamily="18" charset="0"/>
                            <a:ea typeface="Cambria Math" panose="02040503050406030204" pitchFamily="18" charset="0"/>
                          </a:rPr>
                          <m:t>3</m:t>
                        </m:r>
                      </m:sup>
                    </m:sSup>
                    <m:r>
                      <a:rPr lang="zh-CN" altLang="zh-CN">
                        <a:solidFill>
                          <a:srgbClr val="0070C0"/>
                        </a:solidFill>
                        <a:effectLst/>
                        <a:latin typeface="Cambria Math" panose="02040503050406030204" pitchFamily="18" charset="0"/>
                        <a:ea typeface="Cambria Math" panose="02040503050406030204" pitchFamily="18" charset="0"/>
                      </a:rPr>
                      <m:t>𝑥</m:t>
                    </m:r>
                    <m:r>
                      <a:rPr lang="zh-CN" altLang="zh-CN">
                        <a:solidFill>
                          <a:srgbClr val="0070C0"/>
                        </a:solidFill>
                        <a:effectLst/>
                        <a:latin typeface="Cambria Math" panose="02040503050406030204" pitchFamily="18" charset="0"/>
                        <a:ea typeface="Cambria Math" panose="02040503050406030204" pitchFamily="18" charset="0"/>
                      </a:rPr>
                      <m:t>=</m:t>
                    </m:r>
                    <m:r>
                      <a:rPr lang="zh-CN" altLang="zh-CN">
                        <a:solidFill>
                          <a:srgbClr val="0070C0"/>
                        </a:solidFill>
                        <a:effectLst/>
                        <a:latin typeface="Cambria Math" panose="02040503050406030204" pitchFamily="18" charset="0"/>
                        <a:ea typeface="Cambria Math" panose="02040503050406030204" pitchFamily="18" charset="0"/>
                      </a:rPr>
                      <m:t>𝐴</m:t>
                    </m:r>
                  </m:oMath>
                </a14:m>
                <a:r>
                  <a:rPr lang="en-US" altLang="zh-CN" i="1" dirty="0">
                    <a:solidFill>
                      <a:srgbClr val="0070C0"/>
                    </a:solidFill>
                    <a:effectLst/>
                    <a:ea typeface="Cambria Math" panose="02040503050406030204" pitchFamily="18" charset="0"/>
                  </a:rPr>
                  <a:t>  </a:t>
                </a:r>
                <a14:m>
                  <m:oMath xmlns:m="http://schemas.openxmlformats.org/officeDocument/2006/math">
                    <m:r>
                      <a:rPr lang="zh-CN" altLang="zh-CN">
                        <a:solidFill>
                          <a:srgbClr val="0070C0"/>
                        </a:solidFill>
                        <a:effectLst/>
                        <a:latin typeface="Cambria Math" panose="02040503050406030204" pitchFamily="18" charset="0"/>
                        <a:ea typeface="Cambria Math" panose="02040503050406030204" pitchFamily="18" charset="0"/>
                      </a:rPr>
                      <m:t>(</m:t>
                    </m:r>
                    <m:r>
                      <a:rPr lang="zh-CN" altLang="zh-CN">
                        <a:solidFill>
                          <a:srgbClr val="0070C0"/>
                        </a:solidFill>
                        <a:effectLst/>
                        <a:latin typeface="Cambria Math" panose="02040503050406030204" pitchFamily="18" charset="0"/>
                        <a:ea typeface="Cambria Math" panose="02040503050406030204" pitchFamily="18" charset="0"/>
                      </a:rPr>
                      <m:t>𝐴</m:t>
                    </m:r>
                    <m:r>
                      <a:rPr lang="zh-CN" altLang="zh-CN">
                        <a:solidFill>
                          <a:srgbClr val="0070C0"/>
                        </a:solidFill>
                        <a:effectLst/>
                        <a:latin typeface="Cambria Math" panose="02040503050406030204" pitchFamily="18" charset="0"/>
                        <a:ea typeface="Cambria Math" panose="02040503050406030204" pitchFamily="18" charset="0"/>
                      </a:rPr>
                      <m:t>&gt;0)</m:t>
                    </m:r>
                  </m:oMath>
                </a14:m>
                <a:endParaRPr lang="zh-CN" altLang="zh-CN" dirty="0">
                  <a:solidFill>
                    <a:srgbClr val="0070C0"/>
                  </a:solidFill>
                  <a:effectLst/>
                  <a:ea typeface="Cambria Math" panose="02040503050406030204" pitchFamily="18" charset="0"/>
                </a:endParaRPr>
              </a:p>
              <a:p>
                <a:pPr marL="0" marR="0">
                  <a:spcBef>
                    <a:spcPts val="0"/>
                  </a:spcBef>
                  <a:spcAft>
                    <a:spcPts val="0"/>
                  </a:spcAft>
                </a:pPr>
                <a:r>
                  <a:rPr lang="zh-CN" altLang="zh-CN" dirty="0">
                    <a:solidFill>
                      <a:srgbClr val="0070C0"/>
                    </a:solidFill>
                    <a:effectLst/>
                    <a:ea typeface="Microsoft YaHei" panose="020B0503020204020204" pitchFamily="34" charset="-122"/>
                  </a:rPr>
                  <a:t>归一化因子</a:t>
                </a:r>
              </a:p>
              <a:p>
                <a:pPr marL="0" marR="0">
                  <a:spcBef>
                    <a:spcPts val="0"/>
                  </a:spcBef>
                  <a:spcAft>
                    <a:spcPts val="0"/>
                  </a:spcAft>
                </a:pPr>
                <a14:m>
                  <m:oMath xmlns:m="http://schemas.openxmlformats.org/officeDocument/2006/math">
                    <m:nary>
                      <m:naryPr>
                        <m:subHide m:val="on"/>
                        <m:supHide m:val="on"/>
                        <m:ctrlPr>
                          <a:rPr lang="x-IV_mathan" altLang="zh-CN" i="1">
                            <a:solidFill>
                              <a:srgbClr val="0070C0"/>
                            </a:solidFill>
                            <a:effectLst/>
                            <a:latin typeface="Cambria Math" panose="02040503050406030204" pitchFamily="18" charset="0"/>
                            <a:ea typeface="Cambria Math" panose="02040503050406030204" pitchFamily="18" charset="0"/>
                          </a:rPr>
                        </m:ctrlPr>
                      </m:naryPr>
                      <m:sub/>
                      <m:sup/>
                      <m:e>
                        <m:sSup>
                          <m:sSupPr>
                            <m:ctrlPr>
                              <a:rPr lang="x-IV_mathan" altLang="zh-CN" i="1">
                                <a:solidFill>
                                  <a:srgbClr val="0070C0"/>
                                </a:solidFill>
                                <a:effectLst/>
                                <a:latin typeface="Cambria Math" panose="02040503050406030204" pitchFamily="18" charset="0"/>
                                <a:ea typeface="Cambria Math" panose="02040503050406030204" pitchFamily="18" charset="0"/>
                              </a:rPr>
                            </m:ctrlPr>
                          </m:sSupPr>
                          <m:e>
                            <m:d>
                              <m:dPr>
                                <m:begChr m:val="|"/>
                                <m:endChr m:val="|"/>
                                <m:ctrlPr>
                                  <a:rPr lang="x-IV_mathan" altLang="zh-CN" i="1">
                                    <a:solidFill>
                                      <a:srgbClr val="0070C0"/>
                                    </a:solidFill>
                                    <a:effectLst/>
                                    <a:latin typeface="Cambria Math" panose="02040503050406030204" pitchFamily="18" charset="0"/>
                                    <a:ea typeface="Cambria Math" panose="02040503050406030204" pitchFamily="18" charset="0"/>
                                  </a:rPr>
                                </m:ctrlPr>
                              </m:dPr>
                              <m:e>
                                <m:f>
                                  <m:fPr>
                                    <m:ctrlPr>
                                      <a:rPr lang="x-IV_mathan" altLang="zh-CN" i="1">
                                        <a:solidFill>
                                          <a:srgbClr val="0070C0"/>
                                        </a:solidFill>
                                        <a:effectLst/>
                                        <a:latin typeface="Cambria Math" panose="02040503050406030204" pitchFamily="18" charset="0"/>
                                        <a:ea typeface="Cambria Math" panose="02040503050406030204" pitchFamily="18" charset="0"/>
                                      </a:rPr>
                                    </m:ctrlPr>
                                  </m:fPr>
                                  <m:num>
                                    <m:r>
                                      <a:rPr lang="x-IV_mathan" altLang="zh-CN">
                                        <a:solidFill>
                                          <a:srgbClr val="0070C0"/>
                                        </a:solidFill>
                                        <a:effectLst/>
                                        <a:latin typeface="Cambria Math" panose="02040503050406030204" pitchFamily="18" charset="0"/>
                                        <a:ea typeface="Cambria Math" panose="02040503050406030204" pitchFamily="18" charset="0"/>
                                      </a:rPr>
                                      <m:t>𝜓</m:t>
                                    </m:r>
                                    <m:d>
                                      <m:dPr>
                                        <m:ctrlPr>
                                          <a:rPr lang="x-IV_mathan" altLang="zh-CN" i="1">
                                            <a:solidFill>
                                              <a:srgbClr val="0070C0"/>
                                            </a:solidFill>
                                            <a:effectLst/>
                                            <a:latin typeface="Cambria Math" panose="02040503050406030204" pitchFamily="18" charset="0"/>
                                            <a:ea typeface="Cambria Math" panose="02040503050406030204" pitchFamily="18" charset="0"/>
                                          </a:rPr>
                                        </m:ctrlPr>
                                      </m:dPr>
                                      <m:e>
                                        <m:r>
                                          <a:rPr lang="x-IV_mathan" altLang="zh-CN">
                                            <a:solidFill>
                                              <a:srgbClr val="0070C0"/>
                                            </a:solidFill>
                                            <a:effectLst/>
                                            <a:latin typeface="Cambria Math" panose="02040503050406030204" pitchFamily="18" charset="0"/>
                                            <a:ea typeface="Cambria Math" panose="02040503050406030204" pitchFamily="18" charset="0"/>
                                          </a:rPr>
                                          <m:t>𝒓</m:t>
                                        </m:r>
                                      </m:e>
                                    </m:d>
                                  </m:num>
                                  <m:den>
                                    <m:rad>
                                      <m:radPr>
                                        <m:degHide m:val="on"/>
                                        <m:ctrlPr>
                                          <a:rPr lang="x-IV_mathan" altLang="zh-CN" i="1">
                                            <a:solidFill>
                                              <a:srgbClr val="0070C0"/>
                                            </a:solidFill>
                                            <a:effectLst/>
                                            <a:latin typeface="Cambria Math" panose="02040503050406030204" pitchFamily="18" charset="0"/>
                                            <a:ea typeface="Cambria Math" panose="02040503050406030204" pitchFamily="18" charset="0"/>
                                          </a:rPr>
                                        </m:ctrlPr>
                                      </m:radPr>
                                      <m:deg/>
                                      <m:e>
                                        <m:r>
                                          <a:rPr lang="x-IV_mathan" altLang="zh-CN">
                                            <a:solidFill>
                                              <a:srgbClr val="0070C0"/>
                                            </a:solidFill>
                                            <a:effectLst/>
                                            <a:latin typeface="Cambria Math" panose="02040503050406030204" pitchFamily="18" charset="0"/>
                                            <a:ea typeface="Cambria Math" panose="02040503050406030204" pitchFamily="18" charset="0"/>
                                          </a:rPr>
                                          <m:t>𝐴</m:t>
                                        </m:r>
                                      </m:e>
                                    </m:rad>
                                  </m:den>
                                </m:f>
                              </m:e>
                            </m:d>
                          </m:e>
                          <m:sup>
                            <m:r>
                              <a:rPr lang="x-IV_mathan" altLang="zh-CN">
                                <a:solidFill>
                                  <a:srgbClr val="0070C0"/>
                                </a:solidFill>
                                <a:effectLst/>
                                <a:latin typeface="Cambria Math" panose="02040503050406030204" pitchFamily="18" charset="0"/>
                                <a:ea typeface="Cambria Math" panose="02040503050406030204" pitchFamily="18" charset="0"/>
                              </a:rPr>
                              <m:t>2</m:t>
                            </m:r>
                          </m:sup>
                        </m:sSup>
                        <m:sSup>
                          <m:sSupPr>
                            <m:ctrlPr>
                              <a:rPr lang="x-IV_mathan" altLang="zh-CN" i="1">
                                <a:solidFill>
                                  <a:srgbClr val="0070C0"/>
                                </a:solidFill>
                                <a:effectLst/>
                                <a:latin typeface="Cambria Math" panose="02040503050406030204" pitchFamily="18" charset="0"/>
                                <a:ea typeface="Cambria Math" panose="02040503050406030204" pitchFamily="18" charset="0"/>
                              </a:rPr>
                            </m:ctrlPr>
                          </m:sSupPr>
                          <m:e>
                            <m:r>
                              <a:rPr lang="x-IV_mathan" altLang="zh-CN">
                                <a:solidFill>
                                  <a:srgbClr val="0070C0"/>
                                </a:solidFill>
                                <a:effectLst/>
                                <a:latin typeface="Cambria Math" panose="02040503050406030204" pitchFamily="18" charset="0"/>
                                <a:ea typeface="Cambria Math" panose="02040503050406030204" pitchFamily="18" charset="0"/>
                              </a:rPr>
                              <m:t>𝑑</m:t>
                            </m:r>
                          </m:e>
                          <m:sup>
                            <m:r>
                              <a:rPr lang="x-IV_mathan" altLang="zh-CN">
                                <a:solidFill>
                                  <a:srgbClr val="0070C0"/>
                                </a:solidFill>
                                <a:effectLst/>
                                <a:latin typeface="Cambria Math" panose="02040503050406030204" pitchFamily="18" charset="0"/>
                                <a:ea typeface="Cambria Math" panose="02040503050406030204" pitchFamily="18" charset="0"/>
                              </a:rPr>
                              <m:t>3</m:t>
                            </m:r>
                          </m:sup>
                        </m:sSup>
                        <m:r>
                          <a:rPr lang="x-IV_mathan" altLang="zh-CN">
                            <a:solidFill>
                              <a:srgbClr val="0070C0"/>
                            </a:solidFill>
                            <a:effectLst/>
                            <a:latin typeface="Cambria Math" panose="02040503050406030204" pitchFamily="18" charset="0"/>
                            <a:ea typeface="Cambria Math" panose="02040503050406030204" pitchFamily="18" charset="0"/>
                          </a:rPr>
                          <m:t>𝑥</m:t>
                        </m:r>
                      </m:e>
                    </m:nary>
                    <m:r>
                      <a:rPr lang="x-IV_mathan" altLang="zh-CN">
                        <a:solidFill>
                          <a:srgbClr val="0070C0"/>
                        </a:solidFill>
                        <a:effectLst/>
                        <a:latin typeface="Cambria Math" panose="02040503050406030204" pitchFamily="18" charset="0"/>
                        <a:ea typeface="Cambria Math" panose="02040503050406030204" pitchFamily="18" charset="0"/>
                      </a:rPr>
                      <m:t>=</m:t>
                    </m:r>
                    <m:r>
                      <a:rPr lang="x-IV_mathan" altLang="zh-CN">
                        <a:solidFill>
                          <a:srgbClr val="0070C0"/>
                        </a:solidFill>
                        <a:effectLst/>
                        <a:latin typeface="Cambria Math" panose="02040503050406030204" pitchFamily="18" charset="0"/>
                        <a:ea typeface="Cambria Math" panose="02040503050406030204" pitchFamily="18" charset="0"/>
                      </a:rPr>
                      <m:t>𝐴</m:t>
                    </m:r>
                  </m:oMath>
                </a14:m>
                <a:endParaRPr lang="x-IV_mathan" altLang="zh-CN" dirty="0">
                  <a:solidFill>
                    <a:srgbClr val="0070C0"/>
                  </a:solidFill>
                  <a:effectLst/>
                  <a:ea typeface="Cambria Math" panose="02040503050406030204" pitchFamily="18" charset="0"/>
                </a:endParaRPr>
              </a:p>
              <a:p>
                <a:pPr marL="0" marR="0">
                  <a:spcBef>
                    <a:spcPts val="0"/>
                  </a:spcBef>
                  <a:spcAft>
                    <a:spcPts val="0"/>
                  </a:spcAft>
                </a:pPr>
                <a:r>
                  <a:rPr lang="zh-CN" altLang="zh-CN" dirty="0">
                    <a:effectLst/>
                    <a:ea typeface="Microsoft YaHei" panose="020B0503020204020204" pitchFamily="34" charset="-122"/>
                  </a:rPr>
                  <a:t>于是我们称常系数</a:t>
                </a:r>
                <a14:m>
                  <m:oMath xmlns:m="http://schemas.openxmlformats.org/officeDocument/2006/math">
                    <m:r>
                      <a:rPr lang="zh-CN" altLang="en-US" i="1">
                        <a:effectLst/>
                        <a:latin typeface="Cambria Math" panose="02040503050406030204" pitchFamily="18" charset="0"/>
                        <a:ea typeface="Calibri" panose="020F0502020204030204" pitchFamily="34" charset="0"/>
                      </a:rPr>
                      <m:t> </m:t>
                    </m:r>
                    <m:r>
                      <a:rPr lang="zh-CN" altLang="zh-CN">
                        <a:effectLst/>
                        <a:latin typeface="Cambria Math" panose="02040503050406030204" pitchFamily="18" charset="0"/>
                        <a:ea typeface="Calibri" panose="020F0502020204030204" pitchFamily="34" charset="0"/>
                      </a:rPr>
                      <m:t>𝐴</m:t>
                    </m:r>
                    <m:r>
                      <a:rPr lang="zh-CN" altLang="en-US" i="1">
                        <a:effectLst/>
                        <a:latin typeface="Cambria Math" panose="02040503050406030204" pitchFamily="18" charset="0"/>
                        <a:ea typeface="Calibri" panose="020F0502020204030204" pitchFamily="34" charset="0"/>
                      </a:rPr>
                      <m:t> </m:t>
                    </m:r>
                  </m:oMath>
                </a14:m>
                <a:r>
                  <a:rPr lang="zh-CN" altLang="zh-CN" dirty="0">
                    <a:effectLst/>
                    <a:ea typeface="Microsoft YaHei" panose="020B0503020204020204" pitchFamily="34" charset="-122"/>
                  </a:rPr>
                  <a:t>为归一化因子</a:t>
                </a:r>
                <a:r>
                  <a:rPr lang="en-US" altLang="zh-CN" dirty="0">
                    <a:effectLst/>
                    <a:ea typeface="Cambria Math" panose="02040503050406030204" pitchFamily="18" charset="0"/>
                  </a:rPr>
                  <a:t> (Normalization factor)</a:t>
                </a:r>
                <a:endParaRPr lang="zh-CN" altLang="zh-CN" dirty="0">
                  <a:effectLst/>
                  <a:ea typeface="Calibri" panose="020F050202020403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1" t="-809" r="-66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3200" dirty="0"/>
              <a:t>统计诠释对波函数的要求</a:t>
            </a:r>
          </a:p>
        </p:txBody>
      </p:sp>
    </p:spTree>
    <p:extLst>
      <p:ext uri="{BB962C8B-B14F-4D97-AF65-F5344CB8AC3E}">
        <p14:creationId xmlns:p14="http://schemas.microsoft.com/office/powerpoint/2010/main" val="208262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lnSpc>
                    <a:spcPct val="150000"/>
                  </a:lnSpc>
                  <a:spcBef>
                    <a:spcPts val="0"/>
                  </a:spcBef>
                  <a:spcAft>
                    <a:spcPts val="0"/>
                  </a:spcAft>
                </a:pPr>
                <a:r>
                  <a:rPr lang="zh-CN" altLang="zh-CN" dirty="0">
                    <a:ea typeface="Microsoft YaHei" panose="020B0503020204020204" pitchFamily="34" charset="-122"/>
                  </a:rPr>
                  <a:t>对于含有多个粒子的体系，例如</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ea typeface="Calibri" panose="020F0502020204030204" pitchFamily="34" charset="0"/>
                      </a:rPr>
                      <m:t>𝑁</m:t>
                    </m:r>
                    <m:r>
                      <a:rPr lang="zh-CN" altLang="en-US" i="1">
                        <a:latin typeface="Cambria Math" panose="02040503050406030204" pitchFamily="18" charset="0"/>
                        <a:ea typeface="Calibri" panose="020F0502020204030204" pitchFamily="34" charset="0"/>
                      </a:rPr>
                      <m:t> </m:t>
                    </m:r>
                  </m:oMath>
                </a14:m>
                <a:r>
                  <a:rPr lang="zh-CN" altLang="zh-CN" dirty="0">
                    <a:ea typeface="Microsoft YaHei" panose="020B0503020204020204" pitchFamily="34" charset="-122"/>
                  </a:rPr>
                  <a:t>个粒子，它的波函数表示为</a:t>
                </a:r>
                <a:endParaRPr lang="zh-CN" altLang="zh-CN" dirty="0">
                  <a:ea typeface="Calibri" panose="020F0502020204030204" pitchFamily="34" charset="0"/>
                </a:endParaRPr>
              </a:p>
              <a:p>
                <a:pPr marL="0" marR="0">
                  <a:lnSpc>
                    <a:spcPct val="150000"/>
                  </a:lnSpc>
                  <a:spcBef>
                    <a:spcPts val="0"/>
                  </a:spcBef>
                  <a:spcAft>
                    <a:spcPts val="0"/>
                  </a:spcAft>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𝜓</m:t>
                    </m:r>
                    <m:d>
                      <m:dPr>
                        <m:ctrlPr>
                          <a:rPr lang="x-IV_mathan" altLang="zh-CN" i="1">
                            <a:solidFill>
                              <a:srgbClr val="C00000"/>
                            </a:solidFill>
                            <a:latin typeface="Cambria Math" panose="02040503050406030204" pitchFamily="18" charset="0"/>
                            <a:ea typeface="Cambria Math" panose="02040503050406030204" pitchFamily="18" charset="0"/>
                          </a:rPr>
                        </m:ctrlPr>
                      </m:dPr>
                      <m:e>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m:t>
                        </m:r>
                        <m:r>
                          <a:rPr lang="x-IV_mathan" altLang="zh-CN" i="1">
                            <a:solidFill>
                              <a:srgbClr val="C00000"/>
                            </a:solidFill>
                            <a:latin typeface="Cambria Math" panose="02040503050406030204" pitchFamily="18" charset="0"/>
                            <a:ea typeface="Cambria Math" panose="02040503050406030204" pitchFamily="18" charset="0"/>
                          </a:rPr>
                          <m:t> </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2</m:t>
                            </m:r>
                          </m:sub>
                        </m:sSub>
                        <m:r>
                          <a:rPr lang="x-IV_mathan" altLang="zh-CN">
                            <a:solidFill>
                              <a:srgbClr val="C00000"/>
                            </a:solidFill>
                            <a:latin typeface="Cambria Math" panose="02040503050406030204" pitchFamily="18" charset="0"/>
                            <a:ea typeface="Cambria Math" panose="02040503050406030204" pitchFamily="18" charset="0"/>
                          </a:rPr>
                          <m:t>,</m:t>
                        </m:r>
                        <m:r>
                          <a:rPr lang="x-IV_mathan" altLang="zh-CN" i="1">
                            <a:solidFill>
                              <a:srgbClr val="C00000"/>
                            </a:solidFill>
                            <a:latin typeface="Cambria Math" panose="02040503050406030204" pitchFamily="18" charset="0"/>
                            <a:ea typeface="Cambria Math" panose="02040503050406030204" pitchFamily="18" charset="0"/>
                          </a:rPr>
                          <m:t> </m:t>
                        </m:r>
                        <m:r>
                          <a:rPr lang="x-IV_mathan" altLang="zh-CN">
                            <a:solidFill>
                              <a:srgbClr val="C00000"/>
                            </a:solidFill>
                            <a:latin typeface="Cambria Math" panose="02040503050406030204" pitchFamily="18" charset="0"/>
                            <a:ea typeface="Cambria Math" panose="02040503050406030204" pitchFamily="18" charset="0"/>
                          </a:rPr>
                          <m:t>…,</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𝑁</m:t>
                            </m:r>
                          </m:sub>
                        </m:sSub>
                      </m:e>
                    </m:d>
                  </m:oMath>
                </a14:m>
                <a:endParaRPr lang="x-IV_mathan" altLang="zh-CN" dirty="0">
                  <a:solidFill>
                    <a:srgbClr val="C00000"/>
                  </a:solidFill>
                  <a:ea typeface="Cambria Math" panose="02040503050406030204" pitchFamily="18" charset="0"/>
                </a:endParaRPr>
              </a:p>
              <a:p>
                <a:pPr marL="0" marR="0">
                  <a:lnSpc>
                    <a:spcPct val="150000"/>
                  </a:lnSpc>
                  <a:spcBef>
                    <a:spcPts val="0"/>
                  </a:spcBef>
                  <a:spcAft>
                    <a:spcPts val="0"/>
                  </a:spcAft>
                </a:pPr>
                <a:r>
                  <a:rPr lang="zh-CN" altLang="zh-CN" dirty="0">
                    <a:ea typeface="Microsoft YaHei" panose="020B0503020204020204" pitchFamily="34" charset="-122"/>
                  </a:rPr>
                  <a:t>此时</a:t>
                </a:r>
                <a:r>
                  <a:rPr lang="en-US" altLang="zh-CN" dirty="0">
                    <a:ea typeface="Microsoft YaHei" panose="020B0503020204020204" pitchFamily="34" charset="-122"/>
                  </a:rPr>
                  <a:t> </a:t>
                </a:r>
                <a14:m>
                  <m:oMath xmlns:m="http://schemas.openxmlformats.org/officeDocument/2006/math">
                    <m:r>
                      <a:rPr lang="zh-CN" altLang="zh-CN">
                        <a:latin typeface="Cambria Math" panose="02040503050406030204" pitchFamily="18" charset="0"/>
                        <a:ea typeface="Calibri" panose="020F0502020204030204" pitchFamily="34" charset="0"/>
                      </a:rPr>
                      <m:t>𝜓</m:t>
                    </m:r>
                    <m:d>
                      <m:dPr>
                        <m:ctrlPr>
                          <a:rPr lang="zh-CN" altLang="zh-CN" i="1">
                            <a:latin typeface="Cambria Math" panose="02040503050406030204" pitchFamily="18" charset="0"/>
                            <a:ea typeface="Calibri" panose="020F0502020204030204" pitchFamily="34" charset="0"/>
                          </a:rPr>
                        </m:ctrlPr>
                      </m:dPr>
                      <m:e>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r>
                          <a:rPr lang="zh-CN" altLang="en-US" i="1">
                            <a:latin typeface="Cambria Math" panose="02040503050406030204" pitchFamily="18" charset="0"/>
                            <a:ea typeface="Calibri" panose="020F0502020204030204" pitchFamily="34" charset="0"/>
                          </a:rPr>
                          <m:t> </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2</m:t>
                            </m:r>
                          </m:sub>
                        </m:sSub>
                        <m:r>
                          <a:rPr lang="zh-CN" altLang="zh-CN">
                            <a:latin typeface="Cambria Math" panose="02040503050406030204" pitchFamily="18" charset="0"/>
                            <a:ea typeface="Calibri" panose="020F0502020204030204" pitchFamily="34" charset="0"/>
                          </a:rPr>
                          <m:t>,</m:t>
                        </m:r>
                        <m:r>
                          <a:rPr lang="zh-CN" altLang="en-US" i="1">
                            <a:latin typeface="Cambria Math" panose="02040503050406030204" pitchFamily="18" charset="0"/>
                            <a:ea typeface="Calibri" panose="020F0502020204030204" pitchFamily="34" charset="0"/>
                          </a:rPr>
                          <m:t> </m:t>
                        </m:r>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𝑁</m:t>
                            </m:r>
                          </m:sub>
                        </m:sSub>
                      </m:e>
                    </m:d>
                    <m:sSup>
                      <m:sSupPr>
                        <m:ctrlPr>
                          <a:rPr lang="zh-CN" altLang="zh-CN" i="1">
                            <a:latin typeface="Cambria Math" panose="02040503050406030204" pitchFamily="18" charset="0"/>
                            <a:ea typeface="Calibri" panose="020F0502020204030204" pitchFamily="34" charset="0"/>
                          </a:rPr>
                        </m:ctrlPr>
                      </m:sSupPr>
                      <m:e>
                        <m:r>
                          <a:rPr lang="zh-CN" altLang="zh-CN">
                            <a:latin typeface="Cambria Math" panose="02040503050406030204" pitchFamily="18" charset="0"/>
                            <a:ea typeface="Calibri" panose="020F0502020204030204" pitchFamily="34" charset="0"/>
                          </a:rPr>
                          <m:t>𝑑</m:t>
                        </m:r>
                      </m:e>
                      <m:sup>
                        <m:r>
                          <a:rPr lang="zh-CN" altLang="zh-CN">
                            <a:latin typeface="Cambria Math" panose="02040503050406030204" pitchFamily="18" charset="0"/>
                            <a:ea typeface="Calibri" panose="020F0502020204030204" pitchFamily="34" charset="0"/>
                          </a:rPr>
                          <m:t>3</m:t>
                        </m:r>
                      </m:sup>
                    </m:sSup>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𝑥</m:t>
                        </m:r>
                      </m:e>
                      <m:sub>
                        <m:r>
                          <a:rPr lang="zh-CN" altLang="zh-CN">
                            <a:latin typeface="Cambria Math" panose="02040503050406030204" pitchFamily="18" charset="0"/>
                            <a:ea typeface="Calibri" panose="020F0502020204030204" pitchFamily="34" charset="0"/>
                          </a:rPr>
                          <m:t>1</m:t>
                        </m:r>
                      </m:sub>
                    </m:sSub>
                    <m:sSup>
                      <m:sSupPr>
                        <m:ctrlPr>
                          <a:rPr lang="zh-CN" altLang="zh-CN" i="1">
                            <a:latin typeface="Cambria Math" panose="02040503050406030204" pitchFamily="18" charset="0"/>
                            <a:ea typeface="Calibri" panose="020F0502020204030204" pitchFamily="34" charset="0"/>
                          </a:rPr>
                        </m:ctrlPr>
                      </m:sSupPr>
                      <m:e>
                        <m:r>
                          <a:rPr lang="zh-CN" altLang="zh-CN">
                            <a:latin typeface="Cambria Math" panose="02040503050406030204" pitchFamily="18" charset="0"/>
                            <a:ea typeface="Calibri" panose="020F0502020204030204" pitchFamily="34" charset="0"/>
                          </a:rPr>
                          <m:t>𝑑</m:t>
                        </m:r>
                      </m:e>
                      <m:sup>
                        <m:r>
                          <a:rPr lang="zh-CN" altLang="zh-CN">
                            <a:latin typeface="Cambria Math" panose="02040503050406030204" pitchFamily="18" charset="0"/>
                            <a:ea typeface="Calibri" panose="020F0502020204030204" pitchFamily="34" charset="0"/>
                          </a:rPr>
                          <m:t>3</m:t>
                        </m:r>
                      </m:sup>
                    </m:sSup>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𝑥</m:t>
                        </m:r>
                      </m:e>
                      <m:sub>
                        <m:r>
                          <a:rPr lang="zh-CN" altLang="zh-CN">
                            <a:latin typeface="Cambria Math" panose="02040503050406030204" pitchFamily="18" charset="0"/>
                            <a:ea typeface="Calibri" panose="020F0502020204030204" pitchFamily="34" charset="0"/>
                          </a:rPr>
                          <m:t>2</m:t>
                        </m:r>
                      </m:sub>
                    </m:sSub>
                    <m:r>
                      <a:rPr lang="zh-CN" altLang="zh-CN">
                        <a:latin typeface="Cambria Math" panose="02040503050406030204" pitchFamily="18" charset="0"/>
                        <a:ea typeface="Calibri" panose="020F0502020204030204" pitchFamily="34" charset="0"/>
                      </a:rPr>
                      <m:t>⋯</m:t>
                    </m:r>
                    <m:sSup>
                      <m:sSupPr>
                        <m:ctrlPr>
                          <a:rPr lang="zh-CN" altLang="zh-CN" i="1">
                            <a:latin typeface="Cambria Math" panose="02040503050406030204" pitchFamily="18" charset="0"/>
                            <a:ea typeface="Calibri" panose="020F0502020204030204" pitchFamily="34" charset="0"/>
                          </a:rPr>
                        </m:ctrlPr>
                      </m:sSupPr>
                      <m:e>
                        <m:r>
                          <a:rPr lang="zh-CN" altLang="zh-CN">
                            <a:latin typeface="Cambria Math" panose="02040503050406030204" pitchFamily="18" charset="0"/>
                            <a:ea typeface="Calibri" panose="020F0502020204030204" pitchFamily="34" charset="0"/>
                          </a:rPr>
                          <m:t>𝑑</m:t>
                        </m:r>
                      </m:e>
                      <m:sup>
                        <m:r>
                          <a:rPr lang="zh-CN" altLang="zh-CN">
                            <a:latin typeface="Cambria Math" panose="02040503050406030204" pitchFamily="18" charset="0"/>
                            <a:ea typeface="Calibri" panose="020F0502020204030204" pitchFamily="34" charset="0"/>
                          </a:rPr>
                          <m:t>3</m:t>
                        </m:r>
                      </m:sup>
                    </m:sSup>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𝑥</m:t>
                        </m:r>
                      </m:e>
                      <m:sub>
                        <m:r>
                          <a:rPr lang="zh-CN" altLang="zh-CN">
                            <a:latin typeface="Cambria Math" panose="02040503050406030204" pitchFamily="18" charset="0"/>
                            <a:ea typeface="Calibri" panose="020F0502020204030204" pitchFamily="34" charset="0"/>
                          </a:rPr>
                          <m:t>𝑁</m:t>
                        </m:r>
                      </m:sub>
                    </m:sSub>
                  </m:oMath>
                </a14:m>
                <a:endParaRPr lang="zh-CN" altLang="zh-CN" dirty="0">
                  <a:ea typeface="Calibri" panose="020F0502020204030204" pitchFamily="34" charset="0"/>
                </a:endParaRPr>
              </a:p>
              <a:p>
                <a:pPr marL="0" marR="0">
                  <a:lnSpc>
                    <a:spcPct val="150000"/>
                  </a:lnSpc>
                  <a:spcBef>
                    <a:spcPts val="0"/>
                  </a:spcBef>
                  <a:spcAft>
                    <a:spcPts val="0"/>
                  </a:spcAft>
                </a:pPr>
                <a:r>
                  <a:rPr lang="zh-CN" altLang="zh-CN" dirty="0">
                    <a:ea typeface="Microsoft YaHei" panose="020B0503020204020204" pitchFamily="34" charset="-122"/>
                  </a:rPr>
                  <a:t>表示粒子</a:t>
                </a:r>
                <a:r>
                  <a:rPr lang="zh-CN" altLang="zh-CN" dirty="0">
                    <a:ea typeface="Calibri" panose="020F0502020204030204" pitchFamily="34" charset="0"/>
                  </a:rPr>
                  <a:t>1</a:t>
                </a:r>
                <a:r>
                  <a:rPr lang="zh-CN" altLang="zh-CN" dirty="0">
                    <a:ea typeface="Microsoft YaHei" panose="020B0503020204020204" pitchFamily="34" charset="-122"/>
                  </a:rPr>
                  <a:t>出现在</a:t>
                </a:r>
                <a14:m>
                  <m:oMath xmlns:m="http://schemas.openxmlformats.org/officeDocument/2006/math">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r>
                      <a:rPr lang="zh-CN" altLang="zh-CN">
                        <a:latin typeface="Cambria Math" panose="02040503050406030204" pitchFamily="18" charset="0"/>
                        <a:ea typeface="Calibri" panose="020F0502020204030204" pitchFamily="34" charset="0"/>
                      </a:rPr>
                      <m:t>𝑑</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oMath>
                </a14:m>
                <a:r>
                  <a:rPr lang="zh-CN" altLang="zh-CN" dirty="0"/>
                  <a:t>中，</a:t>
                </a:r>
                <a:r>
                  <a:rPr lang="zh-CN" altLang="zh-CN" dirty="0">
                    <a:ea typeface="SimSun" panose="02010600030101010101" pitchFamily="2" charset="-122"/>
                  </a:rPr>
                  <a:t>并且</a:t>
                </a:r>
                <a:r>
                  <a:rPr lang="zh-CN" altLang="zh-CN" dirty="0">
                    <a:ea typeface="Microsoft YaHei" panose="020B0503020204020204" pitchFamily="34" charset="-122"/>
                  </a:rPr>
                  <a:t>粒子</a:t>
                </a:r>
                <a:r>
                  <a:rPr lang="en-US" altLang="zh-CN" dirty="0">
                    <a:ea typeface="Cambria Math" panose="02040503050406030204" pitchFamily="18" charset="0"/>
                  </a:rPr>
                  <a:t>2</a:t>
                </a:r>
                <a:r>
                  <a:rPr lang="zh-CN" altLang="zh-CN" dirty="0">
                    <a:ea typeface="Microsoft YaHei" panose="020B0503020204020204" pitchFamily="34" charset="-122"/>
                  </a:rPr>
                  <a:t>出现在</a:t>
                </a:r>
                <a14:m>
                  <m:oMath xmlns:m="http://schemas.openxmlformats.org/officeDocument/2006/math">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r>
                      <a:rPr lang="zh-CN" altLang="zh-CN">
                        <a:latin typeface="Cambria Math" panose="02040503050406030204" pitchFamily="18" charset="0"/>
                        <a:ea typeface="Calibri" panose="020F0502020204030204" pitchFamily="34" charset="0"/>
                      </a:rPr>
                      <m:t>𝑑</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oMath>
                </a14:m>
                <a:r>
                  <a:rPr lang="zh-CN" altLang="zh-CN" dirty="0"/>
                  <a:t>中，</a:t>
                </a:r>
                <a14:m>
                  <m:oMath xmlns:m="http://schemas.openxmlformats.org/officeDocument/2006/math">
                    <m:r>
                      <a:rPr lang="zh-CN" altLang="zh-CN">
                        <a:latin typeface="Cambria Math" panose="02040503050406030204" pitchFamily="18" charset="0"/>
                        <a:ea typeface="Calibri" panose="020F0502020204030204" pitchFamily="34" charset="0"/>
                      </a:rPr>
                      <m:t>⋯</m:t>
                    </m:r>
                  </m:oMath>
                </a14:m>
                <a:r>
                  <a:rPr lang="zh-CN" altLang="zh-CN" dirty="0">
                    <a:ea typeface="Microsoft YaHei" panose="020B0503020204020204" pitchFamily="34" charset="-122"/>
                  </a:rPr>
                  <a:t>，并且粒子</a:t>
                </a:r>
                <a14:m>
                  <m:oMath xmlns:m="http://schemas.openxmlformats.org/officeDocument/2006/math">
                    <m:r>
                      <a:rPr lang="zh-CN" altLang="zh-CN">
                        <a:latin typeface="Cambria Math" panose="02040503050406030204" pitchFamily="18" charset="0"/>
                        <a:ea typeface="Calibri" panose="020F0502020204030204" pitchFamily="34" charset="0"/>
                      </a:rPr>
                      <m:t>𝑁</m:t>
                    </m:r>
                  </m:oMath>
                </a14:m>
                <a:r>
                  <a:rPr lang="zh-CN" altLang="zh-CN" dirty="0">
                    <a:ea typeface="Microsoft YaHei" panose="020B0503020204020204" pitchFamily="34" charset="-122"/>
                  </a:rPr>
                  <a:t>出现在</a:t>
                </a:r>
                <a14:m>
                  <m:oMath xmlns:m="http://schemas.openxmlformats.org/officeDocument/2006/math">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𝑁</m:t>
                        </m:r>
                      </m:sub>
                    </m:sSub>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𝑁</m:t>
                        </m:r>
                      </m:sub>
                    </m:sSub>
                    <m:r>
                      <a:rPr lang="zh-CN" altLang="zh-CN">
                        <a:latin typeface="Cambria Math" panose="02040503050406030204" pitchFamily="18" charset="0"/>
                        <a:ea typeface="Calibri" panose="020F0502020204030204" pitchFamily="34" charset="0"/>
                      </a:rPr>
                      <m:t>+</m:t>
                    </m:r>
                    <m:r>
                      <a:rPr lang="zh-CN" altLang="zh-CN">
                        <a:latin typeface="Cambria Math" panose="02040503050406030204" pitchFamily="18" charset="0"/>
                        <a:ea typeface="Calibri" panose="020F0502020204030204" pitchFamily="34" charset="0"/>
                      </a:rPr>
                      <m:t>𝑑</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𝑁</m:t>
                        </m:r>
                      </m:sub>
                    </m:sSub>
                    <m:r>
                      <a:rPr lang="zh-CN" altLang="zh-CN">
                        <a:latin typeface="Cambria Math" panose="02040503050406030204" pitchFamily="18" charset="0"/>
                        <a:ea typeface="Calibri" panose="020F0502020204030204" pitchFamily="34" charset="0"/>
                      </a:rPr>
                      <m:t>)</m:t>
                    </m:r>
                  </m:oMath>
                </a14:m>
                <a:r>
                  <a:rPr lang="zh-CN" altLang="zh-CN" dirty="0"/>
                  <a:t>中的概率，归一化条件变为</a:t>
                </a:r>
                <a:endParaRPr lang="zh-CN" altLang="zh-CN" dirty="0">
                  <a:ea typeface="Calibri" panose="020F0502020204030204" pitchFamily="34" charset="0"/>
                </a:endParaRPr>
              </a:p>
              <a:p>
                <a:pPr marL="0" marR="0">
                  <a:lnSpc>
                    <a:spcPct val="150000"/>
                  </a:lnSpc>
                  <a:spcBef>
                    <a:spcPts val="0"/>
                  </a:spcBef>
                  <a:spcAft>
                    <a:spcPts val="0"/>
                  </a:spcAft>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𝜓</m:t>
                    </m:r>
                    <m:d>
                      <m:dPr>
                        <m:ctrlPr>
                          <a:rPr lang="x-IV_mathan" altLang="zh-CN" i="1">
                            <a:solidFill>
                              <a:srgbClr val="C00000"/>
                            </a:solidFill>
                            <a:latin typeface="Cambria Math" panose="02040503050406030204" pitchFamily="18" charset="0"/>
                            <a:ea typeface="Cambria Math" panose="02040503050406030204" pitchFamily="18" charset="0"/>
                          </a:rPr>
                        </m:ctrlPr>
                      </m:dPr>
                      <m:e>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m:t>
                        </m:r>
                        <m:r>
                          <a:rPr lang="x-IV_mathan" altLang="zh-CN" i="1">
                            <a:solidFill>
                              <a:srgbClr val="C00000"/>
                            </a:solidFill>
                            <a:latin typeface="Cambria Math" panose="02040503050406030204" pitchFamily="18" charset="0"/>
                            <a:ea typeface="Cambria Math" panose="02040503050406030204" pitchFamily="18" charset="0"/>
                          </a:rPr>
                          <m:t> </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2</m:t>
                            </m:r>
                          </m:sub>
                        </m:sSub>
                        <m:r>
                          <a:rPr lang="x-IV_mathan" altLang="zh-CN">
                            <a:solidFill>
                              <a:srgbClr val="C00000"/>
                            </a:solidFill>
                            <a:latin typeface="Cambria Math" panose="02040503050406030204" pitchFamily="18" charset="0"/>
                            <a:ea typeface="Cambria Math" panose="02040503050406030204" pitchFamily="18" charset="0"/>
                          </a:rPr>
                          <m:t>,</m:t>
                        </m:r>
                        <m:r>
                          <a:rPr lang="x-IV_mathan" altLang="zh-CN" i="1">
                            <a:solidFill>
                              <a:srgbClr val="C00000"/>
                            </a:solidFill>
                            <a:latin typeface="Cambria Math" panose="02040503050406030204" pitchFamily="18" charset="0"/>
                            <a:ea typeface="Cambria Math" panose="02040503050406030204" pitchFamily="18" charset="0"/>
                          </a:rPr>
                          <m:t> </m:t>
                        </m:r>
                        <m:r>
                          <a:rPr lang="x-IV_mathan" altLang="zh-CN">
                            <a:solidFill>
                              <a:srgbClr val="C00000"/>
                            </a:solidFill>
                            <a:latin typeface="Cambria Math" panose="02040503050406030204" pitchFamily="18" charset="0"/>
                            <a:ea typeface="Cambria Math" panose="02040503050406030204" pitchFamily="18" charset="0"/>
                          </a:rPr>
                          <m:t>…,</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𝑁</m:t>
                            </m:r>
                          </m:sub>
                        </m:sSub>
                      </m:e>
                    </m:d>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1</m:t>
                        </m:r>
                      </m:sub>
                    </m:sSub>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2</m:t>
                        </m:r>
                      </m:sub>
                    </m:sSub>
                    <m:r>
                      <a:rPr lang="x-IV_mathan" altLang="zh-CN">
                        <a:solidFill>
                          <a:srgbClr val="C00000"/>
                        </a:solidFill>
                        <a:latin typeface="Cambria Math" panose="02040503050406030204" pitchFamily="18" charset="0"/>
                        <a:ea typeface="Cambria Math" panose="02040503050406030204" pitchFamily="18" charset="0"/>
                      </a:rPr>
                      <m:t>⋯</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𝑁</m:t>
                        </m:r>
                      </m:sub>
                    </m:sSub>
                    <m:r>
                      <a:rPr lang="x-IV_mathan" altLang="zh-CN">
                        <a:solidFill>
                          <a:srgbClr val="C00000"/>
                        </a:solidFill>
                        <a:latin typeface="Cambria Math" panose="02040503050406030204" pitchFamily="18" charset="0"/>
                        <a:ea typeface="Cambria Math" panose="02040503050406030204" pitchFamily="18" charset="0"/>
                      </a:rPr>
                      <m:t>=1</m:t>
                    </m:r>
                  </m:oMath>
                </a14:m>
                <a:endParaRPr lang="x-IV_mathan" altLang="zh-CN" dirty="0">
                  <a:solidFill>
                    <a:srgbClr val="C00000"/>
                  </a:solidFill>
                  <a:ea typeface="Cambria Math" panose="02040503050406030204" pitchFamily="18" charset="0"/>
                </a:endParaRPr>
              </a:p>
              <a:p>
                <a:pPr marL="0" marR="0">
                  <a:lnSpc>
                    <a:spcPct val="150000"/>
                  </a:lnSpc>
                  <a:spcBef>
                    <a:spcPts val="0"/>
                  </a:spcBef>
                  <a:spcAft>
                    <a:spcPts val="0"/>
                  </a:spcAft>
                </a:pPr>
                <a:r>
                  <a:rPr lang="zh-CN" altLang="zh-CN" dirty="0">
                    <a:solidFill>
                      <a:srgbClr val="000000"/>
                    </a:solidFill>
                    <a:ea typeface="Microsoft YaHei" panose="020B0503020204020204" pitchFamily="34" charset="-122"/>
                  </a:rPr>
                  <a:t>为简化写法，我们引入符号</a:t>
                </a:r>
              </a:p>
              <a:p>
                <a:pPr marL="0" marR="0">
                  <a:lnSpc>
                    <a:spcPct val="150000"/>
                  </a:lnSpc>
                  <a:spcBef>
                    <a:spcPts val="0"/>
                  </a:spcBef>
                  <a:spcAft>
                    <a:spcPts val="0"/>
                  </a:spcAft>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𝑑</m:t>
                    </m:r>
                    <m:r>
                      <a:rPr lang="x-IV_mathan" altLang="zh-CN">
                        <a:solidFill>
                          <a:srgbClr val="C00000"/>
                        </a:solidFill>
                        <a:latin typeface="Cambria Math" panose="02040503050406030204" pitchFamily="18" charset="0"/>
                        <a:ea typeface="Cambria Math" panose="02040503050406030204" pitchFamily="18" charset="0"/>
                      </a:rPr>
                      <m:t>𝜏</m:t>
                    </m:r>
                    <m:r>
                      <a:rPr lang="x-IV_mathan" altLang="zh-CN">
                        <a:solidFill>
                          <a:srgbClr val="C00000"/>
                        </a:solidFill>
                        <a:latin typeface="Cambria Math" panose="02040503050406030204" pitchFamily="18" charset="0"/>
                        <a:ea typeface="Cambria Math" panose="02040503050406030204" pitchFamily="18" charset="0"/>
                      </a:rPr>
                      <m:t>=</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1</m:t>
                        </m:r>
                      </m:sub>
                    </m:sSub>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2</m:t>
                        </m:r>
                      </m:sub>
                    </m:sSub>
                    <m:r>
                      <a:rPr lang="x-IV_mathan" altLang="zh-CN">
                        <a:solidFill>
                          <a:srgbClr val="C00000"/>
                        </a:solidFill>
                        <a:latin typeface="Cambria Math" panose="02040503050406030204" pitchFamily="18" charset="0"/>
                        <a:ea typeface="Cambria Math" panose="02040503050406030204" pitchFamily="18" charset="0"/>
                      </a:rPr>
                      <m:t>⋯</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𝑁</m:t>
                        </m:r>
                      </m:sub>
                    </m:sSub>
                  </m:oMath>
                </a14:m>
                <a:endParaRPr lang="x-IV_mathan" altLang="zh-CN" dirty="0">
                  <a:solidFill>
                    <a:srgbClr val="C00000"/>
                  </a:solidFill>
                  <a:ea typeface="Cambria Math" panose="02040503050406030204" pitchFamily="18" charset="0"/>
                </a:endParaRPr>
              </a:p>
              <a:p>
                <a:pPr marL="0" marR="0">
                  <a:lnSpc>
                    <a:spcPct val="150000"/>
                  </a:lnSpc>
                  <a:spcBef>
                    <a:spcPts val="0"/>
                  </a:spcBef>
                  <a:spcAft>
                    <a:spcPts val="0"/>
                  </a:spcAft>
                </a:pPr>
                <a14:m>
                  <m:oMath xmlns:m="http://schemas.openxmlformats.org/officeDocument/2006/math">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𝜓</m:t>
                        </m:r>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𝜓</m:t>
                        </m:r>
                      </m:e>
                    </m:d>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𝑑</m:t>
                    </m:r>
                    <m:r>
                      <a:rPr lang="x-IV_mathan" altLang="zh-CN">
                        <a:solidFill>
                          <a:srgbClr val="C00000"/>
                        </a:solidFill>
                        <a:latin typeface="Cambria Math" panose="02040503050406030204" pitchFamily="18" charset="0"/>
                        <a:ea typeface="Cambria Math" panose="02040503050406030204" pitchFamily="18" charset="0"/>
                      </a:rPr>
                      <m:t>𝜏</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𝜓</m:t>
                            </m:r>
                          </m:e>
                        </m:d>
                      </m:e>
                      <m:sup>
                        <m:r>
                          <a:rPr lang="x-IV_mathan" altLang="zh-CN">
                            <a:solidFill>
                              <a:srgbClr val="C00000"/>
                            </a:solidFill>
                            <a:latin typeface="Cambria Math" panose="02040503050406030204" pitchFamily="18" charset="0"/>
                            <a:ea typeface="Cambria Math" panose="02040503050406030204" pitchFamily="18" charset="0"/>
                          </a:rPr>
                          <m:t>2</m:t>
                        </m:r>
                      </m:sup>
                    </m:sSup>
                  </m:oMath>
                </a14:m>
                <a:endParaRPr lang="x-IV_mathan" altLang="zh-CN" dirty="0">
                  <a:solidFill>
                    <a:srgbClr val="C00000"/>
                  </a:solidFill>
                  <a:ea typeface="Cambria Math" panose="02040503050406030204" pitchFamily="18" charset="0"/>
                </a:endParaRPr>
              </a:p>
              <a:p>
                <a:pPr>
                  <a:lnSpc>
                    <a:spcPct val="150000"/>
                  </a:lnSpc>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多粒子体系的波函数</a:t>
            </a:r>
            <a:endParaRPr lang="zh-CN" altLang="en-US" dirty="0"/>
          </a:p>
        </p:txBody>
      </p:sp>
    </p:spTree>
    <p:extLst>
      <p:ext uri="{BB962C8B-B14F-4D97-AF65-F5344CB8AC3E}">
        <p14:creationId xmlns:p14="http://schemas.microsoft.com/office/powerpoint/2010/main" val="3021412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zh-CN" dirty="0"/>
                  <a:t>不能同时用坐标和动量表示波函数，那么可以分别用这二者表示</a:t>
                </a:r>
              </a:p>
              <a:p>
                <a:r>
                  <a:rPr lang="x-IV_mathan" altLang="zh-CN" dirty="0"/>
                  <a:t>动量</a:t>
                </a:r>
                <a:r>
                  <a:rPr lang="zh-CN" altLang="zh-CN" dirty="0"/>
                  <a:t>空间中的波函数</a:t>
                </a:r>
                <a:r>
                  <a:rPr lang="en-US" altLang="zh-CN" dirty="0"/>
                  <a:t> </a:t>
                </a:r>
                <a14:m>
                  <m:oMath xmlns:m="http://schemas.openxmlformats.org/officeDocument/2006/math">
                    <m:r>
                      <a:rPr lang="zh-CN" altLang="zh-CN">
                        <a:latin typeface="Cambria Math" panose="02040503050406030204" pitchFamily="18" charset="0"/>
                      </a:rPr>
                      <m:t>𝜑</m:t>
                    </m:r>
                    <m:d>
                      <m:dPr>
                        <m:ctrlPr>
                          <a:rPr lang="zh-CN" altLang="zh-CN" i="1">
                            <a:latin typeface="Cambria Math" panose="02040503050406030204" pitchFamily="18" charset="0"/>
                          </a:rPr>
                        </m:ctrlPr>
                      </m:dPr>
                      <m:e>
                        <m:r>
                          <a:rPr lang="zh-CN" altLang="zh-CN">
                            <a:latin typeface="Cambria Math" panose="02040503050406030204" pitchFamily="18" charset="0"/>
                          </a:rPr>
                          <m:t>𝒑</m:t>
                        </m:r>
                      </m:e>
                    </m:d>
                    <m:r>
                      <a:rPr lang="zh-CN" altLang="en-US" i="1">
                        <a:latin typeface="Cambria Math" panose="02040503050406030204" pitchFamily="18" charset="0"/>
                      </a:rPr>
                      <m:t> </m:t>
                    </m:r>
                  </m:oMath>
                </a14:m>
                <a:r>
                  <a:rPr lang="zh-CN" altLang="zh-CN" dirty="0"/>
                  <a:t>可以看作坐标空间中的波函数</a:t>
                </a:r>
                <a14:m>
                  <m:oMath xmlns:m="http://schemas.openxmlformats.org/officeDocument/2006/math">
                    <m:r>
                      <a:rPr lang="zh-CN" altLang="en-US" i="1">
                        <a:latin typeface="Cambria Math" panose="02040503050406030204" pitchFamily="18" charset="0"/>
                      </a:rPr>
                      <m:t> </m:t>
                    </m:r>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𝒓</m:t>
                        </m:r>
                      </m:e>
                    </m:d>
                    <m:r>
                      <a:rPr lang="zh-CN" altLang="en-US" i="1">
                        <a:latin typeface="Cambria Math" panose="02040503050406030204" pitchFamily="18" charset="0"/>
                      </a:rPr>
                      <m:t> </m:t>
                    </m:r>
                  </m:oMath>
                </a14:m>
                <a:r>
                  <a:rPr lang="zh-CN" altLang="zh-CN" dirty="0"/>
                  <a:t>按平面波展开的波幅，即有</a:t>
                </a:r>
                <a:r>
                  <a:rPr lang="en-US" altLang="zh-CN" dirty="0"/>
                  <a:t> Fourier </a:t>
                </a:r>
                <a:r>
                  <a:rPr lang="zh-CN" altLang="zh-CN" dirty="0"/>
                  <a:t>变换</a:t>
                </a:r>
              </a:p>
              <a:p>
                <a14:m>
                  <m:oMath xmlns:m="http://schemas.openxmlformats.org/officeDocument/2006/math">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𝒓</m:t>
                        </m:r>
                      </m:e>
                    </m:d>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1</m:t>
                        </m:r>
                      </m:num>
                      <m:den>
                        <m:sSup>
                          <m:sSupPr>
                            <m:ctrlPr>
                              <a:rPr lang="x-IV_mathan" altLang="zh-CN" i="1">
                                <a:latin typeface="Cambria Math" panose="02040503050406030204" pitchFamily="18" charset="0"/>
                              </a:rPr>
                            </m:ctrlPr>
                          </m:sSupPr>
                          <m:e>
                            <m:d>
                              <m:dPr>
                                <m:ctrlPr>
                                  <a:rPr lang="x-IV_mathan" altLang="zh-CN" i="1">
                                    <a:latin typeface="Cambria Math" panose="02040503050406030204" pitchFamily="18" charset="0"/>
                                  </a:rPr>
                                </m:ctrlPr>
                              </m:dPr>
                              <m:e>
                                <m:r>
                                  <a:rPr lang="x-IV_mathan" altLang="zh-CN">
                                    <a:latin typeface="Cambria Math" panose="02040503050406030204" pitchFamily="18" charset="0"/>
                                  </a:rPr>
                                  <m:t>2</m:t>
                                </m:r>
                                <m:r>
                                  <a:rPr lang="x-IV_mathan" altLang="zh-CN">
                                    <a:latin typeface="Cambria Math" panose="02040503050406030204" pitchFamily="18" charset="0"/>
                                  </a:rPr>
                                  <m:t>𝜋</m:t>
                                </m:r>
                                <m:r>
                                  <a:rPr lang="x-IV_mathan" altLang="zh-CN">
                                    <a:latin typeface="Cambria Math" panose="02040503050406030204" pitchFamily="18" charset="0"/>
                                  </a:rPr>
                                  <m:t>ℏ</m:t>
                                </m:r>
                              </m:e>
                            </m:d>
                          </m:e>
                          <m:sup>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3</m:t>
                                </m:r>
                              </m:num>
                              <m:den>
                                <m:r>
                                  <a:rPr lang="x-IV_mathan" altLang="zh-CN">
                                    <a:latin typeface="Cambria Math" panose="02040503050406030204" pitchFamily="18" charset="0"/>
                                  </a:rPr>
                                  <m:t>2</m:t>
                                </m:r>
                              </m:den>
                            </m:f>
                          </m:sup>
                        </m:sSup>
                      </m:den>
                    </m:f>
                    <m:nary>
                      <m:naryPr>
                        <m:subHide m:val="on"/>
                        <m:supHide m:val="on"/>
                        <m:ctrlPr>
                          <a:rPr lang="x-IV_mathan" altLang="zh-CN" i="1">
                            <a:latin typeface="Cambria Math" panose="02040503050406030204" pitchFamily="18" charset="0"/>
                          </a:rPr>
                        </m:ctrlPr>
                      </m:naryPr>
                      <m:sub/>
                      <m:sup/>
                      <m:e>
                        <m:r>
                          <a:rPr lang="x-IV_mathan" altLang="zh-CN">
                            <a:latin typeface="Cambria Math" panose="02040503050406030204" pitchFamily="18" charset="0"/>
                          </a:rPr>
                          <m:t>𝜑</m:t>
                        </m:r>
                        <m:d>
                          <m:dPr>
                            <m:ctrlPr>
                              <a:rPr lang="x-IV_mathan" altLang="zh-CN" i="1">
                                <a:latin typeface="Cambria Math" panose="02040503050406030204" pitchFamily="18" charset="0"/>
                              </a:rPr>
                            </m:ctrlPr>
                          </m:dPr>
                          <m:e>
                            <m:r>
                              <a:rPr lang="x-IV_mathan" altLang="zh-CN">
                                <a:latin typeface="Cambria Math" panose="02040503050406030204" pitchFamily="18" charset="0"/>
                              </a:rPr>
                              <m:t>𝒑</m:t>
                            </m:r>
                          </m:e>
                        </m:d>
                      </m:e>
                    </m:nary>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𝑒</m:t>
                        </m:r>
                      </m:e>
                      <m:sup>
                        <m:r>
                          <a:rPr lang="x-IV_mathan" altLang="zh-CN">
                            <a:latin typeface="Cambria Math" panose="02040503050406030204" pitchFamily="18" charset="0"/>
                          </a:rPr>
                          <m:t>𝑖</m:t>
                        </m:r>
                        <m:r>
                          <a:rPr lang="x-IV_mathan" altLang="zh-CN">
                            <a:latin typeface="Cambria Math" panose="02040503050406030204" pitchFamily="18" charset="0"/>
                          </a:rPr>
                          <m:t>𝒑</m:t>
                        </m:r>
                        <m:r>
                          <a:rPr lang="x-IV_mathan" altLang="zh-CN">
                            <a:latin typeface="Cambria Math" panose="02040503050406030204" pitchFamily="18" charset="0"/>
                          </a:rPr>
                          <m:t>⋅</m:t>
                        </m:r>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𝒓</m:t>
                            </m:r>
                          </m:num>
                          <m:den>
                            <m:r>
                              <a:rPr lang="x-IV_mathan" altLang="zh-CN">
                                <a:latin typeface="Cambria Math" panose="02040503050406030204" pitchFamily="18" charset="0"/>
                              </a:rPr>
                              <m:t>ℏ</m:t>
                            </m:r>
                          </m:den>
                        </m:f>
                      </m:sup>
                    </m:sSup>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𝑑</m:t>
                        </m:r>
                      </m:e>
                      <m:sup>
                        <m:r>
                          <a:rPr lang="x-IV_mathan" altLang="zh-CN">
                            <a:latin typeface="Cambria Math" panose="02040503050406030204" pitchFamily="18" charset="0"/>
                          </a:rPr>
                          <m:t>3</m:t>
                        </m:r>
                      </m:sup>
                    </m:sSup>
                    <m:r>
                      <a:rPr lang="x-IV_mathan" altLang="zh-CN">
                        <a:latin typeface="Cambria Math" panose="02040503050406030204" pitchFamily="18" charset="0"/>
                      </a:rPr>
                      <m:t>𝑝</m:t>
                    </m:r>
                  </m:oMath>
                </a14:m>
                <a:endParaRPr lang="x-IV_mathan" altLang="zh-CN" dirty="0"/>
              </a:p>
              <a:p>
                <a14:m>
                  <m:oMath xmlns:m="http://schemas.openxmlformats.org/officeDocument/2006/math">
                    <m:r>
                      <a:rPr lang="x-IV_mathan" altLang="zh-CN">
                        <a:latin typeface="Cambria Math" panose="02040503050406030204" pitchFamily="18" charset="0"/>
                      </a:rPr>
                      <m:t>𝜑</m:t>
                    </m:r>
                    <m:d>
                      <m:dPr>
                        <m:ctrlPr>
                          <a:rPr lang="x-IV_mathan" altLang="zh-CN" i="1">
                            <a:latin typeface="Cambria Math" panose="02040503050406030204" pitchFamily="18" charset="0"/>
                          </a:rPr>
                        </m:ctrlPr>
                      </m:dPr>
                      <m:e>
                        <m:r>
                          <a:rPr lang="x-IV_mathan" altLang="zh-CN">
                            <a:latin typeface="Cambria Math" panose="02040503050406030204" pitchFamily="18" charset="0"/>
                          </a:rPr>
                          <m:t>𝒑</m:t>
                        </m:r>
                      </m:e>
                    </m:d>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1</m:t>
                        </m:r>
                      </m:num>
                      <m:den>
                        <m:sSup>
                          <m:sSupPr>
                            <m:ctrlPr>
                              <a:rPr lang="x-IV_mathan" altLang="zh-CN" i="1">
                                <a:latin typeface="Cambria Math" panose="02040503050406030204" pitchFamily="18" charset="0"/>
                              </a:rPr>
                            </m:ctrlPr>
                          </m:sSupPr>
                          <m:e>
                            <m:d>
                              <m:dPr>
                                <m:ctrlPr>
                                  <a:rPr lang="x-IV_mathan" altLang="zh-CN" i="1">
                                    <a:latin typeface="Cambria Math" panose="02040503050406030204" pitchFamily="18" charset="0"/>
                                  </a:rPr>
                                </m:ctrlPr>
                              </m:dPr>
                              <m:e>
                                <m:r>
                                  <a:rPr lang="x-IV_mathan" altLang="zh-CN">
                                    <a:latin typeface="Cambria Math" panose="02040503050406030204" pitchFamily="18" charset="0"/>
                                  </a:rPr>
                                  <m:t>2</m:t>
                                </m:r>
                                <m:r>
                                  <a:rPr lang="x-IV_mathan" altLang="zh-CN">
                                    <a:latin typeface="Cambria Math" panose="02040503050406030204" pitchFamily="18" charset="0"/>
                                  </a:rPr>
                                  <m:t>𝜋</m:t>
                                </m:r>
                                <m:r>
                                  <a:rPr lang="x-IV_mathan" altLang="zh-CN">
                                    <a:latin typeface="Cambria Math" panose="02040503050406030204" pitchFamily="18" charset="0"/>
                                  </a:rPr>
                                  <m:t>ℏ</m:t>
                                </m:r>
                              </m:e>
                            </m:d>
                          </m:e>
                          <m:sup>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3</m:t>
                                </m:r>
                              </m:num>
                              <m:den>
                                <m:r>
                                  <a:rPr lang="x-IV_mathan" altLang="zh-CN">
                                    <a:latin typeface="Cambria Math" panose="02040503050406030204" pitchFamily="18" charset="0"/>
                                  </a:rPr>
                                  <m:t>2</m:t>
                                </m:r>
                              </m:den>
                            </m:f>
                          </m:sup>
                        </m:sSup>
                      </m:den>
                    </m:f>
                    <m:nary>
                      <m:naryPr>
                        <m:subHide m:val="on"/>
                        <m:supHide m:val="on"/>
                        <m:ctrlPr>
                          <a:rPr lang="x-IV_mathan" altLang="zh-CN" i="1">
                            <a:latin typeface="Cambria Math" panose="02040503050406030204" pitchFamily="18" charset="0"/>
                          </a:rPr>
                        </m:ctrlPr>
                      </m:naryPr>
                      <m:sub/>
                      <m:sup/>
                      <m:e>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𝒓</m:t>
                            </m:r>
                          </m:e>
                        </m:d>
                      </m:e>
                    </m:nary>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𝑒</m:t>
                        </m:r>
                      </m:e>
                      <m:sup>
                        <m:r>
                          <a:rPr lang="x-IV_mathan" altLang="zh-CN">
                            <a:latin typeface="Cambria Math" panose="02040503050406030204" pitchFamily="18" charset="0"/>
                          </a:rPr>
                          <m:t>−</m:t>
                        </m:r>
                        <m:r>
                          <a:rPr lang="x-IV_mathan" altLang="zh-CN">
                            <a:latin typeface="Cambria Math" panose="02040503050406030204" pitchFamily="18" charset="0"/>
                          </a:rPr>
                          <m:t>𝑖</m:t>
                        </m:r>
                        <m:r>
                          <a:rPr lang="x-IV_mathan" altLang="zh-CN">
                            <a:latin typeface="Cambria Math" panose="02040503050406030204" pitchFamily="18" charset="0"/>
                          </a:rPr>
                          <m:t>𝒑</m:t>
                        </m:r>
                        <m:r>
                          <a:rPr lang="x-IV_mathan" altLang="zh-CN">
                            <a:latin typeface="Cambria Math" panose="02040503050406030204" pitchFamily="18" charset="0"/>
                          </a:rPr>
                          <m:t>⋅</m:t>
                        </m:r>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𝒓</m:t>
                            </m:r>
                          </m:num>
                          <m:den>
                            <m:r>
                              <a:rPr lang="x-IV_mathan" altLang="zh-CN">
                                <a:latin typeface="Cambria Math" panose="02040503050406030204" pitchFamily="18" charset="0"/>
                              </a:rPr>
                              <m:t>ℏ</m:t>
                            </m:r>
                          </m:den>
                        </m:f>
                      </m:sup>
                    </m:sSup>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𝑑</m:t>
                        </m:r>
                      </m:e>
                      <m:sup>
                        <m:r>
                          <a:rPr lang="x-IV_mathan" altLang="zh-CN">
                            <a:latin typeface="Cambria Math" panose="02040503050406030204" pitchFamily="18" charset="0"/>
                          </a:rPr>
                          <m:t>3</m:t>
                        </m:r>
                      </m:sup>
                    </m:sSup>
                    <m:r>
                      <a:rPr lang="x-IV_mathan" altLang="zh-CN">
                        <a:latin typeface="Cambria Math" panose="02040503050406030204" pitchFamily="18" charset="0"/>
                      </a:rPr>
                      <m:t>𝑥</m:t>
                    </m:r>
                  </m:oMath>
                </a14:m>
                <a:endParaRPr lang="x-IV_mathan" altLang="zh-CN" dirty="0"/>
              </a:p>
              <a:p>
                <a:r>
                  <a:rPr lang="zh-CN" altLang="zh-CN" dirty="0"/>
                  <a:t>则动量空间中的归一化可表示为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a:t>即如果坐标空间波函数是归一化的，那么动量空间中波函数也是归一化的。</a:t>
                </a:r>
              </a:p>
              <a:p>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809" b="-1549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动量分布概率</a:t>
            </a:r>
          </a:p>
        </p:txBody>
      </p:sp>
      <p:pic>
        <p:nvPicPr>
          <p:cNvPr id="8198" name="Picture 6" descr="expCip • (r — r ')/hl &#10;(2rch)3 &#10;d3xd3z'qJ*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3893409"/>
            <a:ext cx="7608711" cy="194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18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63822"/>
                <a:ext cx="5646366" cy="5017506"/>
              </a:xfrm>
            </p:spPr>
            <p:txBody>
              <a:bodyPr>
                <a:normAutofit lnSpcReduction="10000"/>
              </a:bodyPr>
              <a:lstStyle/>
              <a:p>
                <a:pPr>
                  <a:spcAft>
                    <a:spcPts val="600"/>
                  </a:spcAft>
                </a:pPr>
                <a:r>
                  <a:rPr lang="en-US" altLang="zh-CN" sz="2000" dirty="0">
                    <a:latin typeface="+mj-ea"/>
                    <a:ea typeface="+mj-ea"/>
                    <a:cs typeface="Times New Roman" panose="02020603050405020304" pitchFamily="18" charset="0"/>
                  </a:rPr>
                  <a:t>1927</a:t>
                </a:r>
                <a:r>
                  <a:rPr lang="zh-CN" altLang="en-US" sz="2000" dirty="0">
                    <a:latin typeface="+mj-ea"/>
                    <a:ea typeface="+mj-ea"/>
                    <a:cs typeface="Times New Roman" panose="02020603050405020304" pitchFamily="18" charset="0"/>
                  </a:rPr>
                  <a:t>年，海森堡</a:t>
                </a:r>
                <a:r>
                  <a:rPr lang="en-US" altLang="zh-CN" sz="2000" dirty="0">
                    <a:latin typeface="+mj-ea"/>
                    <a:ea typeface="+mj-ea"/>
                    <a:cs typeface="Times New Roman" panose="02020603050405020304" pitchFamily="18" charset="0"/>
                  </a:rPr>
                  <a:t>(Heisenberg)</a:t>
                </a:r>
                <a:r>
                  <a:rPr lang="zh-CN" altLang="en-US" sz="2000" dirty="0">
                    <a:latin typeface="+mj-ea"/>
                    <a:ea typeface="+mj-ea"/>
                    <a:cs typeface="Times New Roman" panose="02020603050405020304" pitchFamily="18" charset="0"/>
                  </a:rPr>
                  <a:t>提出不确定关系，反映了微观粒子运动的基本规律，是物理学中一个极为重要的关系式</a:t>
                </a:r>
                <a:endParaRPr lang="en-US" altLang="zh-CN" sz="2000" dirty="0">
                  <a:latin typeface="+mj-ea"/>
                  <a:ea typeface="+mj-ea"/>
                  <a:cs typeface="Times New Roman" panose="020206030504050203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70C0"/>
                          </a:solidFill>
                          <a:latin typeface="Cambria Math" panose="02040503050406030204" pitchFamily="18" charset="0"/>
                          <a:ea typeface="+mj-ea"/>
                        </a:rPr>
                        <m:t>Δ</m:t>
                      </m:r>
                      <m:r>
                        <a:rPr lang="en-US" altLang="zh-CN" sz="2000" b="0" i="1" smtClean="0">
                          <a:solidFill>
                            <a:srgbClr val="0070C0"/>
                          </a:solidFill>
                          <a:latin typeface="Cambria Math" panose="02040503050406030204" pitchFamily="18" charset="0"/>
                          <a:ea typeface="+mj-ea"/>
                        </a:rPr>
                        <m:t>𝑥</m:t>
                      </m:r>
                      <m:r>
                        <m:rPr>
                          <m:sty m:val="p"/>
                        </m:rPr>
                        <a:rPr lang="en-US" altLang="zh-CN" sz="2000" b="0" i="0" smtClean="0">
                          <a:solidFill>
                            <a:srgbClr val="0070C0"/>
                          </a:solidFill>
                          <a:latin typeface="Cambria Math" panose="02040503050406030204" pitchFamily="18" charset="0"/>
                          <a:ea typeface="+mj-ea"/>
                        </a:rPr>
                        <m:t>Δ</m:t>
                      </m:r>
                      <m:sSub>
                        <m:sSubPr>
                          <m:ctrlPr>
                            <a:rPr lang="en-US" altLang="zh-CN" sz="2000" b="0" i="1" smtClean="0">
                              <a:solidFill>
                                <a:srgbClr val="0070C0"/>
                              </a:solidFill>
                              <a:latin typeface="Cambria Math" panose="02040503050406030204" pitchFamily="18" charset="0"/>
                              <a:ea typeface="+mj-ea"/>
                            </a:rPr>
                          </m:ctrlPr>
                        </m:sSubPr>
                        <m:e>
                          <m:r>
                            <a:rPr lang="en-US" altLang="zh-CN" sz="2000" b="0" i="1" smtClean="0">
                              <a:solidFill>
                                <a:srgbClr val="0070C0"/>
                              </a:solidFill>
                              <a:latin typeface="Cambria Math" panose="02040503050406030204" pitchFamily="18" charset="0"/>
                              <a:ea typeface="+mj-ea"/>
                            </a:rPr>
                            <m:t>𝑝</m:t>
                          </m:r>
                        </m:e>
                        <m:sub>
                          <m:r>
                            <a:rPr lang="en-US" altLang="zh-CN" sz="2000" b="0" i="1" smtClean="0">
                              <a:solidFill>
                                <a:srgbClr val="0070C0"/>
                              </a:solidFill>
                              <a:latin typeface="Cambria Math" panose="02040503050406030204" pitchFamily="18" charset="0"/>
                              <a:ea typeface="+mj-ea"/>
                            </a:rPr>
                            <m:t>𝑥</m:t>
                          </m:r>
                        </m:sub>
                      </m:sSub>
                      <m:r>
                        <a:rPr lang="en-US" altLang="zh-CN" sz="2000" b="0" i="1" smtClean="0">
                          <a:solidFill>
                            <a:srgbClr val="0070C0"/>
                          </a:solidFill>
                          <a:latin typeface="Cambria Math" panose="02040503050406030204" pitchFamily="18" charset="0"/>
                          <a:ea typeface="+mj-ea"/>
                        </a:rPr>
                        <m:t>≥</m:t>
                      </m:r>
                      <m:r>
                        <a:rPr lang="en-US" altLang="zh-CN" sz="2000" b="0" i="1" smtClean="0">
                          <a:solidFill>
                            <a:srgbClr val="0070C0"/>
                          </a:solidFill>
                          <a:latin typeface="Cambria Math" panose="02040503050406030204" pitchFamily="18" charset="0"/>
                          <a:ea typeface="+mj-ea"/>
                        </a:rPr>
                        <m:t>h</m:t>
                      </m:r>
                    </m:oMath>
                  </m:oMathPara>
                </a14:m>
                <a:endParaRPr lang="en-US" altLang="zh-CN" sz="2000" b="0" dirty="0">
                  <a:solidFill>
                    <a:srgbClr val="0070C0"/>
                  </a:solidFill>
                  <a:latin typeface="+mj-ea"/>
                  <a:ea typeface="+mj-ea"/>
                  <a:cs typeface="Times New Roman" panose="020206030504050203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70C0"/>
                          </a:solidFill>
                          <a:latin typeface="Cambria Math" panose="02040503050406030204" pitchFamily="18" charset="0"/>
                          <a:ea typeface="+mj-ea"/>
                        </a:rPr>
                        <m:t>Δ</m:t>
                      </m:r>
                      <m:r>
                        <a:rPr lang="en-US" altLang="zh-CN" sz="2000" b="0" i="1" smtClean="0">
                          <a:solidFill>
                            <a:srgbClr val="0070C0"/>
                          </a:solidFill>
                          <a:latin typeface="Cambria Math" panose="02040503050406030204" pitchFamily="18" charset="0"/>
                          <a:ea typeface="+mj-ea"/>
                        </a:rPr>
                        <m:t>𝑡</m:t>
                      </m:r>
                      <m:r>
                        <m:rPr>
                          <m:sty m:val="p"/>
                        </m:rPr>
                        <a:rPr lang="en-US" altLang="zh-CN" sz="2000" b="0" i="0" smtClean="0">
                          <a:solidFill>
                            <a:srgbClr val="0070C0"/>
                          </a:solidFill>
                          <a:latin typeface="Cambria Math" panose="02040503050406030204" pitchFamily="18" charset="0"/>
                          <a:ea typeface="+mj-ea"/>
                        </a:rPr>
                        <m:t>Δ</m:t>
                      </m:r>
                      <m:r>
                        <a:rPr lang="en-US" altLang="zh-CN" sz="2000" b="0" i="1" smtClean="0">
                          <a:solidFill>
                            <a:srgbClr val="0070C0"/>
                          </a:solidFill>
                          <a:latin typeface="Cambria Math" panose="02040503050406030204" pitchFamily="18" charset="0"/>
                          <a:ea typeface="+mj-ea"/>
                        </a:rPr>
                        <m:t>𝐸</m:t>
                      </m:r>
                      <m:r>
                        <a:rPr lang="en-US" altLang="zh-CN" sz="2000" b="0" i="1" smtClean="0">
                          <a:solidFill>
                            <a:srgbClr val="0070C0"/>
                          </a:solidFill>
                          <a:latin typeface="Cambria Math" panose="02040503050406030204" pitchFamily="18" charset="0"/>
                          <a:ea typeface="+mj-ea"/>
                        </a:rPr>
                        <m:t>≥</m:t>
                      </m:r>
                      <m:r>
                        <a:rPr lang="en-US" altLang="zh-CN" sz="2000" b="0" i="1" smtClean="0">
                          <a:solidFill>
                            <a:srgbClr val="0070C0"/>
                          </a:solidFill>
                          <a:latin typeface="Cambria Math" panose="02040503050406030204" pitchFamily="18" charset="0"/>
                          <a:ea typeface="+mj-ea"/>
                        </a:rPr>
                        <m:t>h</m:t>
                      </m:r>
                    </m:oMath>
                  </m:oMathPara>
                </a14:m>
                <a:endParaRPr lang="en-US" altLang="zh-CN" sz="2000" dirty="0">
                  <a:solidFill>
                    <a:srgbClr val="0070C0"/>
                  </a:solidFill>
                  <a:latin typeface="+mj-ea"/>
                  <a:ea typeface="+mj-ea"/>
                  <a:cs typeface="Times New Roman" panose="02020603050405020304" pitchFamily="18" charset="0"/>
                </a:endParaRPr>
              </a:p>
              <a:p>
                <a:pPr>
                  <a:spcAft>
                    <a:spcPts val="600"/>
                  </a:spcAft>
                </a:pPr>
                <a:r>
                  <a:rPr lang="zh-CN" altLang="en-US" sz="2000" dirty="0">
                    <a:latin typeface="+mj-ea"/>
                    <a:ea typeface="+mj-ea"/>
                    <a:cs typeface="Times New Roman" panose="02020603050405020304" pitchFamily="18" charset="0"/>
                  </a:rPr>
                  <a:t>假如</a:t>
                </a:r>
                <a14:m>
                  <m:oMath xmlns:m="http://schemas.openxmlformats.org/officeDocument/2006/math">
                    <m:r>
                      <a:rPr lang="en-US" altLang="zh-CN" sz="2000" i="1" dirty="0" smtClean="0">
                        <a:latin typeface="Cambria Math" panose="02040503050406030204" pitchFamily="18" charset="0"/>
                        <a:ea typeface="+mj-ea"/>
                      </a:rPr>
                      <m:t>𝑥</m:t>
                    </m:r>
                  </m:oMath>
                </a14:m>
                <a:r>
                  <a:rPr lang="zh-CN" altLang="en-US" sz="2000" dirty="0">
                    <a:latin typeface="+mj-ea"/>
                    <a:ea typeface="+mj-ea"/>
                    <a:cs typeface="Times New Roman" panose="02020603050405020304" pitchFamily="18" charset="0"/>
                  </a:rPr>
                  <a:t>的</a:t>
                </a:r>
                <a:r>
                  <a:rPr lang="zh-CN" altLang="en-US" sz="2000" dirty="0">
                    <a:solidFill>
                      <a:schemeClr val="accent1"/>
                    </a:solidFill>
                    <a:latin typeface="+mj-ea"/>
                    <a:ea typeface="+mj-ea"/>
                    <a:cs typeface="Times New Roman" panose="02020603050405020304" pitchFamily="18" charset="0"/>
                  </a:rPr>
                  <a:t>位置完全确定</a:t>
                </a:r>
                <a14:m>
                  <m:oMath xmlns:m="http://schemas.openxmlformats.org/officeDocument/2006/math">
                    <m:r>
                      <a:rPr lang="en-US" altLang="zh-CN" sz="2000" b="0" i="0" smtClean="0">
                        <a:latin typeface="Cambria Math" panose="02040503050406030204" pitchFamily="18" charset="0"/>
                        <a:ea typeface="+mj-ea"/>
                      </a:rPr>
                      <m:t>(</m:t>
                    </m:r>
                    <m:r>
                      <m:rPr>
                        <m:sty m:val="p"/>
                      </m:rPr>
                      <a:rPr lang="en-US" altLang="zh-CN" sz="2000" b="0" i="0" smtClean="0">
                        <a:latin typeface="Cambria Math" panose="02040503050406030204" pitchFamily="18" charset="0"/>
                        <a:ea typeface="+mj-ea"/>
                      </a:rPr>
                      <m:t>Δ</m:t>
                    </m:r>
                    <m:r>
                      <a:rPr lang="en-US" altLang="zh-CN" sz="2000" b="0" i="1" smtClean="0">
                        <a:latin typeface="Cambria Math" panose="02040503050406030204" pitchFamily="18" charset="0"/>
                        <a:ea typeface="+mj-ea"/>
                      </a:rPr>
                      <m:t>𝑥</m:t>
                    </m:r>
                    <m:r>
                      <a:rPr lang="en-US" altLang="zh-CN" sz="2000" b="0" i="1" smtClean="0">
                        <a:latin typeface="Cambria Math" panose="02040503050406030204" pitchFamily="18" charset="0"/>
                        <a:ea typeface="+mj-ea"/>
                      </a:rPr>
                      <m:t>→0)</m:t>
                    </m:r>
                  </m:oMath>
                </a14:m>
                <a:r>
                  <a:rPr lang="zh-CN" altLang="en-US" sz="2000" dirty="0">
                    <a:latin typeface="+mj-ea"/>
                    <a:ea typeface="+mj-ea"/>
                    <a:cs typeface="Times New Roman" panose="02020603050405020304" pitchFamily="18" charset="0"/>
                  </a:rPr>
                  <a:t>，那么粒子可以具有的动量</a:t>
                </a:r>
                <a14:m>
                  <m:oMath xmlns:m="http://schemas.openxmlformats.org/officeDocument/2006/math">
                    <m:sSub>
                      <m:sSubPr>
                        <m:ctrlPr>
                          <a:rPr lang="en-US" altLang="zh-CN" sz="2000" b="0" i="1" smtClean="0">
                            <a:solidFill>
                              <a:schemeClr val="accent1"/>
                            </a:solidFill>
                            <a:latin typeface="Cambria Math" panose="02040503050406030204" pitchFamily="18" charset="0"/>
                            <a:ea typeface="+mj-ea"/>
                          </a:rPr>
                        </m:ctrlPr>
                      </m:sSubPr>
                      <m:e>
                        <m:r>
                          <a:rPr lang="en-US" altLang="zh-CN" sz="2000" b="0" i="1" smtClean="0">
                            <a:solidFill>
                              <a:schemeClr val="accent1"/>
                            </a:solidFill>
                            <a:latin typeface="Cambria Math" panose="02040503050406030204" pitchFamily="18" charset="0"/>
                            <a:ea typeface="+mj-ea"/>
                          </a:rPr>
                          <m:t>𝑝</m:t>
                        </m:r>
                      </m:e>
                      <m:sub>
                        <m:r>
                          <a:rPr lang="en-US" altLang="zh-CN" sz="2000" b="0" i="1" smtClean="0">
                            <a:solidFill>
                              <a:schemeClr val="accent1"/>
                            </a:solidFill>
                            <a:latin typeface="Cambria Math" panose="02040503050406030204" pitchFamily="18" charset="0"/>
                            <a:ea typeface="+mj-ea"/>
                          </a:rPr>
                          <m:t>𝑥</m:t>
                        </m:r>
                      </m:sub>
                    </m:sSub>
                  </m:oMath>
                </a14:m>
                <a:r>
                  <a:rPr lang="zh-CN" altLang="en-US" sz="2000" dirty="0">
                    <a:solidFill>
                      <a:schemeClr val="accent1"/>
                    </a:solidFill>
                    <a:latin typeface="+mj-ea"/>
                    <a:ea typeface="+mj-ea"/>
                    <a:cs typeface="Times New Roman" panose="02020603050405020304" pitchFamily="18" charset="0"/>
                  </a:rPr>
                  <a:t>就完全不确定</a:t>
                </a:r>
                <a14:m>
                  <m:oMath xmlns:m="http://schemas.openxmlformats.org/officeDocument/2006/math">
                    <m:d>
                      <m:dPr>
                        <m:ctrlPr>
                          <a:rPr lang="en-US" altLang="zh-CN" sz="2000" b="0" i="1" smtClean="0">
                            <a:latin typeface="Cambria Math" panose="02040503050406030204" pitchFamily="18" charset="0"/>
                            <a:ea typeface="+mj-ea"/>
                          </a:rPr>
                        </m:ctrlPr>
                      </m:dPr>
                      <m:e>
                        <m:r>
                          <m:rPr>
                            <m:sty m:val="p"/>
                          </m:rPr>
                          <a:rPr lang="en-US" altLang="zh-CN" sz="2000" b="0" i="0" smtClean="0">
                            <a:latin typeface="Cambria Math" panose="02040503050406030204" pitchFamily="18" charset="0"/>
                            <a:ea typeface="+mj-ea"/>
                          </a:rPr>
                          <m:t>Δ</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𝑝</m:t>
                            </m:r>
                          </m:e>
                          <m:sub>
                            <m:r>
                              <a:rPr lang="en-US" altLang="zh-CN" sz="2000" b="0" i="1" smtClean="0">
                                <a:latin typeface="Cambria Math" panose="02040503050406030204" pitchFamily="18" charset="0"/>
                                <a:ea typeface="+mj-ea"/>
                              </a:rPr>
                              <m:t>𝑥</m:t>
                            </m:r>
                          </m:sub>
                        </m:sSub>
                        <m:r>
                          <a:rPr lang="en-US" altLang="zh-CN" sz="2000" b="0" i="1" smtClean="0">
                            <a:latin typeface="Cambria Math" panose="02040503050406030204" pitchFamily="18" charset="0"/>
                            <a:ea typeface="+mj-ea"/>
                          </a:rPr>
                          <m:t>→∞</m:t>
                        </m:r>
                      </m:e>
                    </m:d>
                  </m:oMath>
                </a14:m>
                <a:endParaRPr lang="en-US" altLang="zh-CN" sz="2000" b="0" dirty="0">
                  <a:latin typeface="+mj-ea"/>
                  <a:ea typeface="+mj-ea"/>
                  <a:cs typeface="Times New Roman" panose="02020603050405020304" pitchFamily="18" charset="0"/>
                </a:endParaRPr>
              </a:p>
              <a:p>
                <a:pPr>
                  <a:spcAft>
                    <a:spcPts val="600"/>
                  </a:spcAft>
                </a:pPr>
                <a:r>
                  <a:rPr lang="zh-CN" altLang="en-US" sz="2000" dirty="0">
                    <a:latin typeface="+mj-ea"/>
                    <a:ea typeface="+mj-ea"/>
                    <a:cs typeface="Times New Roman" panose="02020603050405020304" pitchFamily="18" charset="0"/>
                  </a:rPr>
                  <a:t>反之，当粒子处于</a:t>
                </a:r>
                <a14:m>
                  <m:oMath xmlns:m="http://schemas.openxmlformats.org/officeDocument/2006/math">
                    <m:sSub>
                      <m:sSubPr>
                        <m:ctrlPr>
                          <a:rPr lang="en-US" altLang="zh-CN" sz="2000" b="0" i="1" smtClean="0">
                            <a:solidFill>
                              <a:schemeClr val="accent1"/>
                            </a:solidFill>
                            <a:latin typeface="Cambria Math" panose="02040503050406030204" pitchFamily="18" charset="0"/>
                            <a:ea typeface="+mj-ea"/>
                          </a:rPr>
                        </m:ctrlPr>
                      </m:sSubPr>
                      <m:e>
                        <m:r>
                          <a:rPr lang="en-US" altLang="zh-CN" sz="2000" b="0" i="1" smtClean="0">
                            <a:solidFill>
                              <a:schemeClr val="accent1"/>
                            </a:solidFill>
                            <a:latin typeface="Cambria Math" panose="02040503050406030204" pitchFamily="18" charset="0"/>
                            <a:ea typeface="+mj-ea"/>
                          </a:rPr>
                          <m:t>𝑝</m:t>
                        </m:r>
                      </m:e>
                      <m:sub>
                        <m:r>
                          <a:rPr lang="en-US" altLang="zh-CN" sz="2000" b="0" i="1" smtClean="0">
                            <a:solidFill>
                              <a:schemeClr val="accent1"/>
                            </a:solidFill>
                            <a:latin typeface="Cambria Math" panose="02040503050406030204" pitchFamily="18" charset="0"/>
                            <a:ea typeface="+mj-ea"/>
                          </a:rPr>
                          <m:t>𝑥</m:t>
                        </m:r>
                      </m:sub>
                    </m:sSub>
                  </m:oMath>
                </a14:m>
                <a:r>
                  <a:rPr lang="zh-CN" altLang="en-US" sz="2000" dirty="0">
                    <a:solidFill>
                      <a:schemeClr val="accent1"/>
                    </a:solidFill>
                    <a:latin typeface="+mj-ea"/>
                    <a:ea typeface="+mj-ea"/>
                    <a:cs typeface="Times New Roman" panose="02020603050405020304" pitchFamily="18" charset="0"/>
                  </a:rPr>
                  <a:t>数值完全确定</a:t>
                </a:r>
                <a:r>
                  <a:rPr lang="zh-CN" altLang="en-US" sz="2000" dirty="0">
                    <a:latin typeface="+mj-ea"/>
                    <a:ea typeface="+mj-ea"/>
                    <a:cs typeface="Times New Roman" panose="02020603050405020304" pitchFamily="18" charset="0"/>
                  </a:rPr>
                  <a:t>的状态时</a:t>
                </a:r>
                <a14:m>
                  <m:oMath xmlns:m="http://schemas.openxmlformats.org/officeDocument/2006/math">
                    <m:r>
                      <a:rPr lang="en-US" altLang="zh-CN" sz="2000">
                        <a:latin typeface="Cambria Math" panose="02040503050406030204" pitchFamily="18" charset="0"/>
                        <a:ea typeface="+mj-ea"/>
                      </a:rPr>
                      <m:t>(</m:t>
                    </m:r>
                    <m:r>
                      <m:rPr>
                        <m:sty m:val="p"/>
                      </m:rPr>
                      <a:rPr lang="en-US" altLang="zh-CN" sz="2000">
                        <a:latin typeface="Cambria Math" panose="02040503050406030204" pitchFamily="18" charset="0"/>
                        <a:ea typeface="+mj-ea"/>
                      </a:rPr>
                      <m:t>Δ</m:t>
                    </m:r>
                    <m:r>
                      <a:rPr lang="en-US" altLang="zh-CN" sz="2000" b="0" i="1" smtClean="0">
                        <a:latin typeface="Cambria Math" panose="02040503050406030204" pitchFamily="18" charset="0"/>
                        <a:ea typeface="+mj-ea"/>
                      </a:rPr>
                      <m:t>𝑝</m:t>
                    </m:r>
                    <m:r>
                      <a:rPr lang="en-US" altLang="zh-CN" sz="2000" i="1">
                        <a:latin typeface="Cambria Math" panose="02040503050406030204" pitchFamily="18" charset="0"/>
                        <a:ea typeface="+mj-ea"/>
                      </a:rPr>
                      <m:t>→0)</m:t>
                    </m:r>
                  </m:oMath>
                </a14:m>
                <a:r>
                  <a:rPr lang="zh-CN" altLang="en-US" sz="2000" dirty="0">
                    <a:latin typeface="+mj-ea"/>
                    <a:ea typeface="+mj-ea"/>
                    <a:cs typeface="Times New Roman" panose="02020603050405020304" pitchFamily="18" charset="0"/>
                  </a:rPr>
                  <a:t>，就</a:t>
                </a:r>
                <a:r>
                  <a:rPr lang="zh-CN" altLang="en-US" sz="2000" dirty="0">
                    <a:solidFill>
                      <a:schemeClr val="accent1"/>
                    </a:solidFill>
                    <a:latin typeface="+mj-ea"/>
                    <a:ea typeface="+mj-ea"/>
                    <a:cs typeface="Times New Roman" panose="02020603050405020304" pitchFamily="18" charset="0"/>
                  </a:rPr>
                  <a:t>无法在</a:t>
                </a:r>
                <a14:m>
                  <m:oMath xmlns:m="http://schemas.openxmlformats.org/officeDocument/2006/math">
                    <m:r>
                      <a:rPr lang="en-US" altLang="zh-CN" sz="2000" b="0" i="1" smtClean="0">
                        <a:solidFill>
                          <a:schemeClr val="accent1"/>
                        </a:solidFill>
                        <a:latin typeface="Cambria Math" panose="02040503050406030204" pitchFamily="18" charset="0"/>
                        <a:ea typeface="+mj-ea"/>
                      </a:rPr>
                      <m:t>𝑥</m:t>
                    </m:r>
                  </m:oMath>
                </a14:m>
                <a:r>
                  <a:rPr lang="zh-CN" altLang="en-US" sz="2000" dirty="0">
                    <a:solidFill>
                      <a:schemeClr val="accent1"/>
                    </a:solidFill>
                    <a:latin typeface="+mj-ea"/>
                    <a:ea typeface="+mj-ea"/>
                    <a:cs typeface="Times New Roman" panose="02020603050405020304" pitchFamily="18" charset="0"/>
                  </a:rPr>
                  <a:t>方向上把粒子固定住</a:t>
                </a:r>
                <a:r>
                  <a:rPr lang="zh-CN" altLang="en-US" sz="2000" dirty="0">
                    <a:latin typeface="+mj-ea"/>
                    <a:ea typeface="+mj-ea"/>
                    <a:cs typeface="Times New Roman" panose="02020603050405020304" pitchFamily="18" charset="0"/>
                  </a:rPr>
                  <a:t>，粒子的位置是完全不确定的</a:t>
                </a:r>
                <a:endParaRPr lang="en-US" altLang="zh-CN" sz="2000" dirty="0">
                  <a:latin typeface="+mj-ea"/>
                  <a:ea typeface="+mj-ea"/>
                  <a:cs typeface="Times New Roman" panose="02020603050405020304" pitchFamily="18" charset="0"/>
                </a:endParaRPr>
              </a:p>
              <a:p>
                <a:pPr>
                  <a:spcAft>
                    <a:spcPts val="600"/>
                  </a:spcAft>
                </a:pPr>
                <a:r>
                  <a:rPr lang="zh-CN" altLang="en-US" sz="2000" dirty="0">
                    <a:latin typeface="+mj-ea"/>
                    <a:ea typeface="+mj-ea"/>
                    <a:cs typeface="Times New Roman" panose="02020603050405020304" pitchFamily="18" charset="0"/>
                  </a:rPr>
                  <a:t>若粒子在能量状态</a:t>
                </a:r>
                <a14:m>
                  <m:oMath xmlns:m="http://schemas.openxmlformats.org/officeDocument/2006/math">
                    <m:r>
                      <a:rPr lang="en-US" altLang="zh-CN" sz="2000" b="0" i="1" smtClean="0">
                        <a:solidFill>
                          <a:schemeClr val="accent1"/>
                        </a:solidFill>
                        <a:latin typeface="Cambria Math" panose="02040503050406030204" pitchFamily="18" charset="0"/>
                        <a:ea typeface="+mj-ea"/>
                      </a:rPr>
                      <m:t>𝐸</m:t>
                    </m:r>
                  </m:oMath>
                </a14:m>
                <a:r>
                  <a:rPr lang="zh-CN" altLang="en-US" sz="2000" dirty="0">
                    <a:solidFill>
                      <a:schemeClr val="accent1"/>
                    </a:solidFill>
                    <a:latin typeface="+mj-ea"/>
                    <a:ea typeface="+mj-ea"/>
                    <a:cs typeface="Times New Roman" panose="02020603050405020304" pitchFamily="18" charset="0"/>
                  </a:rPr>
                  <a:t>只能停留</a:t>
                </a:r>
                <a14:m>
                  <m:oMath xmlns:m="http://schemas.openxmlformats.org/officeDocument/2006/math">
                    <m:r>
                      <m:rPr>
                        <m:sty m:val="p"/>
                      </m:rPr>
                      <a:rPr lang="en-US" altLang="zh-CN" sz="2000" b="0" i="0" smtClean="0">
                        <a:solidFill>
                          <a:schemeClr val="accent1"/>
                        </a:solidFill>
                        <a:latin typeface="Cambria Math" panose="02040503050406030204" pitchFamily="18" charset="0"/>
                        <a:ea typeface="+mj-ea"/>
                      </a:rPr>
                      <m:t>Δ</m:t>
                    </m:r>
                    <m:r>
                      <a:rPr lang="en-US" altLang="zh-CN" sz="2000" b="0" i="1" smtClean="0">
                        <a:solidFill>
                          <a:schemeClr val="accent1"/>
                        </a:solidFill>
                        <a:latin typeface="Cambria Math" panose="02040503050406030204" pitchFamily="18" charset="0"/>
                        <a:ea typeface="+mj-ea"/>
                      </a:rPr>
                      <m:t>𝑡</m:t>
                    </m:r>
                  </m:oMath>
                </a14:m>
                <a:r>
                  <a:rPr lang="zh-CN" altLang="en-US" sz="2000" dirty="0">
                    <a:latin typeface="+mj-ea"/>
                    <a:ea typeface="+mj-ea"/>
                    <a:cs typeface="Times New Roman" panose="02020603050405020304" pitchFamily="18" charset="0"/>
                  </a:rPr>
                  <a:t>时间，那么，在这段时间内，</a:t>
                </a:r>
                <a:r>
                  <a:rPr lang="zh-CN" altLang="en-US" sz="2000" dirty="0">
                    <a:solidFill>
                      <a:schemeClr val="accent1"/>
                    </a:solidFill>
                    <a:latin typeface="+mj-ea"/>
                    <a:ea typeface="+mj-ea"/>
                    <a:cs typeface="Times New Roman" panose="02020603050405020304" pitchFamily="18" charset="0"/>
                  </a:rPr>
                  <a:t>能量状态有一个弥散</a:t>
                </a:r>
                <a14:m>
                  <m:oMath xmlns:m="http://schemas.openxmlformats.org/officeDocument/2006/math">
                    <m:r>
                      <m:rPr>
                        <m:sty m:val="p"/>
                      </m:rPr>
                      <a:rPr lang="en-US" altLang="zh-CN" sz="2000" b="0" i="0" smtClean="0">
                        <a:latin typeface="Cambria Math" panose="02040503050406030204" pitchFamily="18" charset="0"/>
                        <a:ea typeface="+mj-ea"/>
                      </a:rPr>
                      <m:t>Δ</m:t>
                    </m:r>
                    <m:r>
                      <a:rPr lang="en-US" altLang="zh-CN" sz="2000" b="0" i="1" smtClean="0">
                        <a:latin typeface="Cambria Math" panose="02040503050406030204" pitchFamily="18" charset="0"/>
                        <a:ea typeface="+mj-ea"/>
                      </a:rPr>
                      <m:t>𝐸</m:t>
                    </m:r>
                    <m:r>
                      <a:rPr lang="en-US" altLang="zh-CN" sz="2000" b="0" i="1" smtClean="0">
                        <a:latin typeface="Cambria Math" panose="02040503050406030204" pitchFamily="18" charset="0"/>
                        <a:ea typeface="+mj-ea"/>
                      </a:rPr>
                      <m:t>≥</m:t>
                    </m:r>
                    <m:f>
                      <m:fPr>
                        <m:ctrlPr>
                          <a:rPr lang="en-US" altLang="zh-CN" sz="2000" b="0" i="1" smtClean="0">
                            <a:latin typeface="Cambria Math" panose="02040503050406030204" pitchFamily="18" charset="0"/>
                            <a:ea typeface="+mj-ea"/>
                          </a:rPr>
                        </m:ctrlPr>
                      </m:fPr>
                      <m:num>
                        <m:r>
                          <a:rPr lang="en-US" altLang="zh-CN" sz="2000" b="0" i="1" smtClean="0">
                            <a:latin typeface="Cambria Math" panose="02040503050406030204" pitchFamily="18" charset="0"/>
                            <a:ea typeface="+mj-ea"/>
                          </a:rPr>
                          <m:t>h</m:t>
                        </m:r>
                      </m:num>
                      <m:den>
                        <m:r>
                          <m:rPr>
                            <m:sty m:val="p"/>
                          </m:rPr>
                          <a:rPr lang="en-US" altLang="zh-CN" sz="2000" b="0" i="0" smtClean="0">
                            <a:latin typeface="Cambria Math" panose="02040503050406030204" pitchFamily="18" charset="0"/>
                            <a:ea typeface="+mj-ea"/>
                          </a:rPr>
                          <m:t>Δ</m:t>
                        </m:r>
                        <m:r>
                          <a:rPr lang="en-US" altLang="zh-CN" sz="2000" b="0" i="1" smtClean="0">
                            <a:latin typeface="Cambria Math" panose="02040503050406030204" pitchFamily="18" charset="0"/>
                            <a:ea typeface="+mj-ea"/>
                          </a:rPr>
                          <m:t>𝑡</m:t>
                        </m:r>
                      </m:den>
                    </m:f>
                  </m:oMath>
                </a14:m>
                <a:endParaRPr lang="en-US" altLang="zh-CN" sz="2000" b="0" dirty="0">
                  <a:latin typeface="+mj-ea"/>
                  <a:ea typeface="+mj-ea"/>
                  <a:cs typeface="Times New Roman" panose="02020603050405020304" pitchFamily="18" charset="0"/>
                </a:endParaRPr>
              </a:p>
              <a:p>
                <a:pPr>
                  <a:spcAft>
                    <a:spcPts val="600"/>
                  </a:spcAft>
                </a:pPr>
                <a:r>
                  <a:rPr lang="zh-CN" altLang="en-US" sz="2000" dirty="0">
                    <a:latin typeface="+mj-ea"/>
                    <a:ea typeface="+mj-ea"/>
                    <a:cs typeface="Times New Roman" panose="02020603050405020304" pitchFamily="18" charset="0"/>
                  </a:rPr>
                  <a:t>只有当粒子的停留时间无限长（</a:t>
                </a:r>
                <a:r>
                  <a:rPr lang="zh-CN" altLang="en-US" sz="2000" dirty="0">
                    <a:solidFill>
                      <a:schemeClr val="accent1"/>
                    </a:solidFill>
                    <a:latin typeface="+mj-ea"/>
                    <a:ea typeface="+mj-ea"/>
                    <a:cs typeface="Times New Roman" panose="02020603050405020304" pitchFamily="18" charset="0"/>
                  </a:rPr>
                  <a:t>稳态</a:t>
                </a:r>
                <a:r>
                  <a:rPr lang="zh-CN" altLang="en-US" sz="2000" dirty="0">
                    <a:latin typeface="+mj-ea"/>
                    <a:ea typeface="+mj-ea"/>
                    <a:cs typeface="Times New Roman" panose="02020603050405020304" pitchFamily="18" charset="0"/>
                  </a:rPr>
                  <a:t>），他的</a:t>
                </a:r>
                <a:r>
                  <a:rPr lang="zh-CN" altLang="en-US" sz="2000" dirty="0">
                    <a:solidFill>
                      <a:schemeClr val="accent1"/>
                    </a:solidFill>
                    <a:latin typeface="+mj-ea"/>
                    <a:ea typeface="+mj-ea"/>
                    <a:cs typeface="Times New Roman" panose="02020603050405020304" pitchFamily="18" charset="0"/>
                  </a:rPr>
                  <a:t>能量状态才是完全确定的</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63822"/>
                <a:ext cx="5646366" cy="5017506"/>
              </a:xfrm>
              <a:blipFill>
                <a:blip r:embed="rId2"/>
                <a:stretch>
                  <a:fillRect t="-1337"/>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不确定关系（</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Uncertainty principle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br>
              <a:rPr lang="en-US" altLang="zh-CN" dirty="0">
                <a:latin typeface="Times New Roman" panose="02020603050405020304" pitchFamily="18" charset="0"/>
                <a:ea typeface="黑体" panose="02010609060101010101" pitchFamily="49" charset="-122"/>
                <a:cs typeface="Times New Roman" panose="02020603050405020304" pitchFamily="18" charset="0"/>
              </a:rPr>
            </a:br>
            <a:r>
              <a:rPr lang="zh-CN" altLang="en-US" dirty="0">
                <a:latin typeface="Times New Roman" panose="02020603050405020304" pitchFamily="18" charset="0"/>
                <a:ea typeface="黑体" panose="02010609060101010101" pitchFamily="49" charset="-122"/>
                <a:cs typeface="Times New Roman" panose="02020603050405020304" pitchFamily="18" charset="0"/>
              </a:rPr>
              <a:t>测不准原理（误！）</a:t>
            </a:r>
          </a:p>
        </p:txBody>
      </p:sp>
      <p:pic>
        <p:nvPicPr>
          <p:cNvPr id="4" name="Picture 2" descr="A:\W.Heisenbe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428" y="1438468"/>
            <a:ext cx="2508596" cy="29541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6103566" y="4529370"/>
            <a:ext cx="2880320" cy="111618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Werner Heisenberg</a:t>
            </a:r>
          </a:p>
          <a:p>
            <a:pPr algn="ctr" fontAlgn="auto">
              <a:spcAft>
                <a:spcPts val="0"/>
              </a:spcAft>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 (1901 - 1976)</a:t>
            </a:r>
          </a:p>
          <a:p>
            <a:pPr algn="ctr" fontAlgn="auto">
              <a:spcAft>
                <a:spcPts val="0"/>
              </a:spcAft>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1932 </a:t>
            </a:r>
            <a:r>
              <a:rPr kumimoji="1" lang="en-US" altLang="zh-CN" sz="2000">
                <a:latin typeface="Times New Roman" panose="02020603050405020304" pitchFamily="18" charset="0"/>
                <a:ea typeface="黑体" panose="02010609060101010101" pitchFamily="49" charset="-122"/>
                <a:cs typeface="Times New Roman" panose="02020603050405020304" pitchFamily="18" charset="0"/>
              </a:rPr>
              <a:t>Nobel Prize</a:t>
            </a:r>
            <a:endPar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5919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64205" y="1052736"/>
                <a:ext cx="7776864" cy="5256584"/>
              </a:xfrm>
            </p:spPr>
            <p:txBody>
              <a:bodyPr>
                <a:normAutofit/>
              </a:bodyPr>
              <a:lstStyle/>
              <a:p>
                <a:r>
                  <a:rPr lang="zh-CN" altLang="en-US" sz="2400" dirty="0">
                    <a:solidFill>
                      <a:srgbClr val="FF0000"/>
                    </a:solidFill>
                  </a:rPr>
                  <a:t>波粒二象性</a:t>
                </a:r>
                <a:r>
                  <a:rPr lang="zh-CN" altLang="en-US" sz="2400" dirty="0"/>
                  <a:t>：所有的物质粒子都具有波粒二象性，认为任何物体伴随以波，而且不可能将物体的运动和波的传播分开</a:t>
                </a:r>
                <a:endParaRPr lang="en-US" altLang="zh-CN" sz="2400" dirty="0"/>
              </a:p>
              <a:p>
                <a:pPr marL="400050" lvl="1" indent="0">
                  <a:buNone/>
                </a:pPr>
                <a:r>
                  <a:rPr lang="zh-CN" altLang="en-US" sz="2200" dirty="0"/>
                  <a:t>量子力学两个最重要的公式：</a:t>
                </a:r>
                <a14:m>
                  <m:oMath xmlns:m="http://schemas.openxmlformats.org/officeDocument/2006/math">
                    <m:r>
                      <a:rPr lang="en-US" altLang="zh-CN" sz="2200" i="1">
                        <a:solidFill>
                          <a:srgbClr val="C00000"/>
                        </a:solidFill>
                        <a:latin typeface="Cambria Math" panose="02040503050406030204" pitchFamily="18" charset="0"/>
                      </a:rPr>
                      <m:t>𝜆</m:t>
                    </m:r>
                    <m:r>
                      <a:rPr lang="en-US" altLang="zh-CN" sz="2200" i="1">
                        <a:solidFill>
                          <a:srgbClr val="C00000"/>
                        </a:solidFill>
                        <a:latin typeface="Cambria Math" panose="02040503050406030204" pitchFamily="18" charset="0"/>
                      </a:rPr>
                      <m:t>=</m:t>
                    </m:r>
                    <m:r>
                      <a:rPr lang="en-US" altLang="zh-CN" sz="2200" i="1">
                        <a:solidFill>
                          <a:srgbClr val="C00000"/>
                        </a:solidFill>
                        <a:latin typeface="Cambria Math" panose="02040503050406030204" pitchFamily="18" charset="0"/>
                      </a:rPr>
                      <m:t>h</m:t>
                    </m:r>
                    <m:r>
                      <a:rPr lang="en-US" altLang="zh-CN" sz="2200" i="1">
                        <a:solidFill>
                          <a:srgbClr val="C00000"/>
                        </a:solidFill>
                        <a:latin typeface="Cambria Math" panose="02040503050406030204" pitchFamily="18" charset="0"/>
                      </a:rPr>
                      <m:t>/</m:t>
                    </m:r>
                    <m:r>
                      <a:rPr lang="en-US" altLang="zh-CN" sz="2200" i="1">
                        <a:solidFill>
                          <a:srgbClr val="C00000"/>
                        </a:solidFill>
                        <a:latin typeface="Cambria Math" panose="02040503050406030204" pitchFamily="18" charset="0"/>
                      </a:rPr>
                      <m:t>𝑝</m:t>
                    </m:r>
                  </m:oMath>
                </a14:m>
                <a:r>
                  <a:rPr lang="zh-CN" altLang="en-US" sz="2200" dirty="0">
                    <a:solidFill>
                      <a:srgbClr val="000000"/>
                    </a:solidFill>
                    <a:latin typeface="+mn-ea"/>
                  </a:rPr>
                  <a:t> 和 </a:t>
                </a:r>
                <a14:m>
                  <m:oMath xmlns:m="http://schemas.openxmlformats.org/officeDocument/2006/math">
                    <m:r>
                      <a:rPr lang="en-US" altLang="zh-CN" sz="2200" i="1" dirty="0">
                        <a:solidFill>
                          <a:srgbClr val="C00000"/>
                        </a:solidFill>
                        <a:latin typeface="Cambria Math" panose="02040503050406030204" pitchFamily="18" charset="0"/>
                      </a:rPr>
                      <m:t>𝐸</m:t>
                    </m:r>
                    <m:r>
                      <a:rPr lang="en-US" altLang="zh-CN" sz="2200" i="1" dirty="0">
                        <a:solidFill>
                          <a:srgbClr val="C00000"/>
                        </a:solidFill>
                        <a:latin typeface="Cambria Math" panose="02040503050406030204" pitchFamily="18" charset="0"/>
                      </a:rPr>
                      <m:t>=</m:t>
                    </m:r>
                    <m:r>
                      <a:rPr lang="en-US" altLang="zh-CN" sz="2200" i="1" dirty="0">
                        <a:solidFill>
                          <a:srgbClr val="C00000"/>
                        </a:solidFill>
                        <a:latin typeface="Cambria Math" panose="02040503050406030204" pitchFamily="18" charset="0"/>
                      </a:rPr>
                      <m:t>h</m:t>
                    </m:r>
                    <m:r>
                      <a:rPr lang="en-US" altLang="zh-CN" sz="2200" i="1" dirty="0">
                        <a:solidFill>
                          <a:srgbClr val="C00000"/>
                        </a:solidFill>
                        <a:latin typeface="Cambria Math" panose="02040503050406030204" pitchFamily="18" charset="0"/>
                      </a:rPr>
                      <m:t>𝜈</m:t>
                    </m:r>
                  </m:oMath>
                </a14:m>
                <a:endParaRPr lang="en-US" altLang="zh-CN" sz="2200" dirty="0">
                  <a:solidFill>
                    <a:srgbClr val="C00000"/>
                  </a:solidFill>
                  <a:latin typeface="+mn-ea"/>
                </a:endParaRPr>
              </a:p>
              <a:p>
                <a:pPr marL="400050" lvl="1" indent="0">
                  <a:buNone/>
                </a:pPr>
                <a:r>
                  <a:rPr lang="zh-CN" altLang="en-US" sz="2200" dirty="0">
                    <a:solidFill>
                      <a:srgbClr val="0070C0"/>
                    </a:solidFill>
                    <a:latin typeface="+mn-ea"/>
                  </a:rPr>
                  <a:t>禁闭的波（驻波）</a:t>
                </a:r>
                <a14:m>
                  <m:oMath xmlns:m="http://schemas.openxmlformats.org/officeDocument/2006/math">
                    <m:r>
                      <a:rPr lang="zh-CN" altLang="en-US" sz="2200" i="1" smtClean="0">
                        <a:solidFill>
                          <a:srgbClr val="0070C0"/>
                        </a:solidFill>
                        <a:latin typeface="Cambria Math" panose="02040503050406030204" pitchFamily="18" charset="0"/>
                      </a:rPr>
                      <m:t>⟶</m:t>
                    </m:r>
                  </m:oMath>
                </a14:m>
                <a:r>
                  <a:rPr lang="zh-CN" altLang="en-US" sz="2200" dirty="0">
                    <a:solidFill>
                      <a:srgbClr val="0070C0"/>
                    </a:solidFill>
                    <a:latin typeface="+mn-ea"/>
                  </a:rPr>
                  <a:t>量子化</a:t>
                </a:r>
                <a:endParaRPr lang="en-US" altLang="zh-CN" sz="2200" dirty="0">
                  <a:solidFill>
                    <a:srgbClr val="0070C0"/>
                  </a:solidFill>
                  <a:latin typeface="+mn-ea"/>
                </a:endParaRPr>
              </a:p>
              <a:p>
                <a:r>
                  <a:rPr lang="zh-CN" altLang="en-US" sz="2400" dirty="0">
                    <a:solidFill>
                      <a:srgbClr val="FF0000"/>
                    </a:solidFill>
                  </a:rPr>
                  <a:t>不确定关系</a:t>
                </a:r>
                <a:r>
                  <a:rPr lang="zh-CN" altLang="en-US" sz="2400" dirty="0"/>
                  <a:t>：粒子在客观上不能同时具有确定的坐标位置及相应的动量；轨道不存在</a:t>
                </a:r>
                <a:endParaRPr lang="en-US" altLang="zh-CN" sz="2400" dirty="0"/>
              </a:p>
              <a:p>
                <a:pPr marL="260747" lvl="2" indent="0">
                  <a:spcBef>
                    <a:spcPts val="300"/>
                  </a:spcBef>
                  <a:buSzPct val="68000"/>
                  <a:buNone/>
                </a:pPr>
                <a:r>
                  <a:rPr lang="zh-CN" altLang="en-US" sz="2200" dirty="0">
                    <a:solidFill>
                      <a:srgbClr val="0070C0"/>
                    </a:solidFill>
                    <a:latin typeface="+mn-ea"/>
                  </a:rPr>
                  <a:t>只有当粒子的停留时间无限长（稳态），他的能量状态才是完全确定的</a:t>
                </a:r>
                <a:endParaRPr lang="en-US" altLang="zh-CN" sz="2400" dirty="0"/>
              </a:p>
              <a:p>
                <a:r>
                  <a:rPr lang="zh-CN" altLang="en-US" sz="2400" dirty="0">
                    <a:solidFill>
                      <a:srgbClr val="000000"/>
                    </a:solidFill>
                    <a:latin typeface="+mn-ea"/>
                  </a:rPr>
                  <a:t>当</a:t>
                </a:r>
                <a14:m>
                  <m:oMath xmlns:m="http://schemas.openxmlformats.org/officeDocument/2006/math">
                    <m:r>
                      <a:rPr lang="en-US" altLang="zh-CN" sz="2400" b="0" i="1" smtClean="0">
                        <a:solidFill>
                          <a:srgbClr val="000000"/>
                        </a:solidFill>
                        <a:latin typeface="Cambria Math" panose="02040503050406030204" pitchFamily="18" charset="0"/>
                      </a:rPr>
                      <m:t>ℏ→0</m:t>
                    </m:r>
                  </m:oMath>
                </a14:m>
                <a:r>
                  <a:rPr lang="zh-CN" altLang="en-US" sz="2400" dirty="0">
                    <a:solidFill>
                      <a:srgbClr val="000000"/>
                    </a:solidFill>
                    <a:latin typeface="+mn-ea"/>
                  </a:rPr>
                  <a:t>时，量子物理就过渡到经典物理。</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64205" y="1052736"/>
                <a:ext cx="7776864" cy="5256584"/>
              </a:xfrm>
              <a:blipFill>
                <a:blip r:embed="rId3"/>
                <a:stretch>
                  <a:fillRect t="-928" r="-1176"/>
                </a:stretch>
              </a:blipFill>
            </p:spPr>
            <p:txBody>
              <a:bodyPr/>
              <a:lstStyle/>
              <a:p>
                <a:r>
                  <a:rPr lang="zh-CN" altLang="en-US">
                    <a:noFill/>
                  </a:rPr>
                  <a:t> </a:t>
                </a:r>
              </a:p>
            </p:txBody>
          </p:sp>
        </mc:Fallback>
      </mc:AlternateContent>
      <p:graphicFrame>
        <p:nvGraphicFramePr>
          <p:cNvPr id="6" name="Object 14"/>
          <p:cNvGraphicFramePr>
            <a:graphicFrameLocks noChangeAspect="1"/>
          </p:cNvGraphicFramePr>
          <p:nvPr>
            <p:extLst/>
          </p:nvPr>
        </p:nvGraphicFramePr>
        <p:xfrm>
          <a:off x="2627784" y="5407066"/>
          <a:ext cx="1550988" cy="873125"/>
        </p:xfrm>
        <a:graphic>
          <a:graphicData uri="http://schemas.openxmlformats.org/presentationml/2006/ole">
            <mc:AlternateContent xmlns:mc="http://schemas.openxmlformats.org/markup-compatibility/2006">
              <mc:Choice xmlns:v="urn:schemas-microsoft-com:vml" Requires="v">
                <p:oleObj spid="_x0000_s7228" name="Equation" r:id="rId4" imgW="698197" imgH="393529" progId="Equation.DSMT4">
                  <p:embed/>
                </p:oleObj>
              </mc:Choice>
              <mc:Fallback>
                <p:oleObj name="Equation" r:id="rId4" imgW="698197" imgH="393529" progId="Equation.DSMT4">
                  <p:embed/>
                  <p:pic>
                    <p:nvPicPr>
                      <p:cNvPr id="6"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5407066"/>
                        <a:ext cx="1550988"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5"/>
          <p:cNvGraphicFramePr>
            <a:graphicFrameLocks noChangeAspect="1"/>
          </p:cNvGraphicFramePr>
          <p:nvPr>
            <p:extLst/>
          </p:nvPr>
        </p:nvGraphicFramePr>
        <p:xfrm>
          <a:off x="4858933" y="5372702"/>
          <a:ext cx="1550987" cy="833438"/>
        </p:xfrm>
        <a:graphic>
          <a:graphicData uri="http://schemas.openxmlformats.org/presentationml/2006/ole">
            <mc:AlternateContent xmlns:mc="http://schemas.openxmlformats.org/markup-compatibility/2006">
              <mc:Choice xmlns:v="urn:schemas-microsoft-com:vml" Requires="v">
                <p:oleObj spid="_x0000_s7229" name="Equation" r:id="rId6" imgW="723586" imgH="393529" progId="Equation.DSMT4">
                  <p:embed/>
                </p:oleObj>
              </mc:Choice>
              <mc:Fallback>
                <p:oleObj name="Equation" r:id="rId6" imgW="723586" imgH="393529" progId="Equation.DSMT4">
                  <p:embed/>
                  <p:pic>
                    <p:nvPicPr>
                      <p:cNvPr id="7"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8933" y="5372702"/>
                        <a:ext cx="1550987"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9987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spcBef>
                    <a:spcPts val="0"/>
                  </a:spcBef>
                  <a:spcAft>
                    <a:spcPts val="0"/>
                  </a:spcAft>
                </a:pPr>
                <a:r>
                  <a:rPr lang="zh-CN" altLang="zh-CN" sz="2400" b="1" dirty="0">
                    <a:solidFill>
                      <a:srgbClr val="2E75B5"/>
                    </a:solidFill>
                    <a:ea typeface="Microsoft YaHei" panose="020B0503020204020204" pitchFamily="34" charset="-122"/>
                  </a:rPr>
                  <a:t>动量概率分布</a:t>
                </a:r>
              </a:p>
              <a:p>
                <a:pPr marL="0" marR="0">
                  <a:spcBef>
                    <a:spcPts val="0"/>
                  </a:spcBef>
                  <a:spcAft>
                    <a:spcPts val="0"/>
                  </a:spcAft>
                </a:pPr>
                <a:r>
                  <a:rPr lang="en-US" altLang="zh-CN" dirty="0">
                    <a:ea typeface="Cambria Math" panose="02040503050406030204" pitchFamily="18" charset="0"/>
                  </a:rPr>
                  <a:t>Fourier </a:t>
                </a:r>
                <a:r>
                  <a:rPr lang="zh-CN" altLang="zh-CN" dirty="0"/>
                  <a:t>变换</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solidFill>
                            <a:srgbClr val="000000"/>
                          </a:solidFill>
                          <a:latin typeface="Cambria Math" panose="02040503050406030204" pitchFamily="18" charset="0"/>
                          <a:ea typeface="Cambria Math" panose="02040503050406030204" pitchFamily="18" charset="0"/>
                        </a:rPr>
                        <m:t>𝜓</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𝒓</m:t>
                          </m:r>
                        </m:e>
                      </m:d>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1</m:t>
                          </m:r>
                        </m:num>
                        <m:den>
                          <m:sSup>
                            <m:sSupPr>
                              <m:ctrlPr>
                                <a:rPr lang="x-IV_mathan" altLang="zh-CN" i="1">
                                  <a:solidFill>
                                    <a:srgbClr val="000000"/>
                                  </a:solidFill>
                                  <a:latin typeface="Cambria Math" panose="02040503050406030204" pitchFamily="18" charset="0"/>
                                  <a:ea typeface="Cambria Math" panose="02040503050406030204" pitchFamily="18" charset="0"/>
                                </a:rPr>
                              </m:ctrlPr>
                            </m:sSupPr>
                            <m:e>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𝜋</m:t>
                                  </m:r>
                                  <m:r>
                                    <a:rPr lang="x-IV_mathan" altLang="zh-CN">
                                      <a:solidFill>
                                        <a:srgbClr val="000000"/>
                                      </a:solidFill>
                                      <a:latin typeface="Cambria Math" panose="02040503050406030204" pitchFamily="18" charset="0"/>
                                      <a:ea typeface="Cambria Math" panose="02040503050406030204" pitchFamily="18" charset="0"/>
                                    </a:rPr>
                                    <m:t>ℏ</m:t>
                                  </m:r>
                                </m:e>
                              </m:d>
                            </m:e>
                            <m:sup>
                              <m:f>
                                <m:fPr>
                                  <m:type m:val="lin"/>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3</m:t>
                                  </m:r>
                                </m:num>
                                <m:den>
                                  <m:r>
                                    <a:rPr lang="x-IV_mathan" altLang="zh-CN">
                                      <a:solidFill>
                                        <a:srgbClr val="000000"/>
                                      </a:solidFill>
                                      <a:latin typeface="Cambria Math" panose="02040503050406030204" pitchFamily="18" charset="0"/>
                                      <a:ea typeface="Cambria Math" panose="02040503050406030204" pitchFamily="18" charset="0"/>
                                    </a:rPr>
                                    <m:t>2</m:t>
                                  </m:r>
                                </m:den>
                              </m:f>
                            </m:sup>
                          </m:sSup>
                        </m:den>
                      </m:f>
                      <m:nary>
                        <m:naryPr>
                          <m:subHide m:val="on"/>
                          <m:supHide m:val="on"/>
                          <m:ctrlPr>
                            <a:rPr lang="x-IV_mathan" altLang="zh-CN" i="1">
                              <a:solidFill>
                                <a:srgbClr val="000000"/>
                              </a:solidFill>
                              <a:latin typeface="Cambria Math" panose="02040503050406030204" pitchFamily="18" charset="0"/>
                              <a:ea typeface="Cambria Math" panose="02040503050406030204" pitchFamily="18" charset="0"/>
                            </a:rPr>
                          </m:ctrlPr>
                        </m:naryPr>
                        <m:sub/>
                        <m:sup/>
                        <m:e>
                          <m:r>
                            <a:rPr lang="x-IV_mathan" altLang="zh-CN">
                              <a:solidFill>
                                <a:srgbClr val="000000"/>
                              </a:solidFill>
                              <a:latin typeface="Cambria Math" panose="02040503050406030204" pitchFamily="18" charset="0"/>
                              <a:ea typeface="Cambria Math" panose="02040503050406030204" pitchFamily="18" charset="0"/>
                            </a:rPr>
                            <m:t>𝜑</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𝒑</m:t>
                              </m:r>
                            </m:e>
                          </m:d>
                        </m:e>
                      </m:nary>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𝑒</m:t>
                          </m:r>
                        </m:e>
                        <m:sup>
                          <m:r>
                            <a:rPr lang="x-IV_mathan" altLang="zh-CN">
                              <a:solidFill>
                                <a:srgbClr val="000000"/>
                              </a:solidFill>
                              <a:latin typeface="Cambria Math" panose="02040503050406030204" pitchFamily="18" charset="0"/>
                              <a:ea typeface="Cambria Math" panose="02040503050406030204" pitchFamily="18" charset="0"/>
                            </a:rPr>
                            <m:t>𝑖</m:t>
                          </m:r>
                          <m:r>
                            <a:rPr lang="x-IV_mathan" altLang="zh-CN">
                              <a:solidFill>
                                <a:srgbClr val="000000"/>
                              </a:solidFill>
                              <a:latin typeface="Cambria Math" panose="02040503050406030204" pitchFamily="18" charset="0"/>
                              <a:ea typeface="Cambria Math" panose="02040503050406030204" pitchFamily="18" charset="0"/>
                            </a:rPr>
                            <m:t>𝒑</m:t>
                          </m:r>
                          <m:r>
                            <a:rPr lang="x-IV_mathan" altLang="zh-CN">
                              <a:solidFill>
                                <a:srgbClr val="000000"/>
                              </a:solidFill>
                              <a:latin typeface="Cambria Math" panose="02040503050406030204" pitchFamily="18" charset="0"/>
                              <a:ea typeface="Cambria Math" panose="02040503050406030204" pitchFamily="18" charset="0"/>
                            </a:rPr>
                            <m:t>⋅</m:t>
                          </m:r>
                          <m:f>
                            <m:fPr>
                              <m:type m:val="lin"/>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𝒓</m:t>
                              </m:r>
                            </m:num>
                            <m:den>
                              <m:r>
                                <a:rPr lang="x-IV_mathan" altLang="zh-CN">
                                  <a:solidFill>
                                    <a:srgbClr val="000000"/>
                                  </a:solidFill>
                                  <a:latin typeface="Cambria Math" panose="02040503050406030204" pitchFamily="18" charset="0"/>
                                  <a:ea typeface="Cambria Math" panose="02040503050406030204" pitchFamily="18" charset="0"/>
                                </a:rPr>
                                <m:t>ℏ</m:t>
                              </m:r>
                            </m:den>
                          </m:f>
                        </m:sup>
                      </m:sSup>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𝑑</m:t>
                          </m:r>
                        </m:e>
                        <m:sup>
                          <m:r>
                            <a:rPr lang="x-IV_mathan" altLang="zh-CN">
                              <a:solidFill>
                                <a:srgbClr val="000000"/>
                              </a:solidFill>
                              <a:latin typeface="Cambria Math" panose="02040503050406030204" pitchFamily="18" charset="0"/>
                              <a:ea typeface="Cambria Math" panose="02040503050406030204" pitchFamily="18" charset="0"/>
                            </a:rPr>
                            <m:t>3</m:t>
                          </m:r>
                        </m:sup>
                      </m:sSup>
                      <m:r>
                        <a:rPr lang="x-IV_mathan" altLang="zh-CN">
                          <a:solidFill>
                            <a:srgbClr val="000000"/>
                          </a:solidFill>
                          <a:latin typeface="Cambria Math" panose="02040503050406030204" pitchFamily="18" charset="0"/>
                          <a:ea typeface="Cambria Math" panose="02040503050406030204" pitchFamily="18" charset="0"/>
                        </a:rPr>
                        <m:t>𝑝</m:t>
                      </m:r>
                    </m:oMath>
                  </m:oMathPara>
                </a14:m>
                <a:endParaRPr lang="x-IV_mathan" altLang="zh-CN" dirty="0">
                  <a:solidFill>
                    <a:srgbClr val="00000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solidFill>
                            <a:srgbClr val="000000"/>
                          </a:solidFill>
                          <a:latin typeface="Cambria Math" panose="02040503050406030204" pitchFamily="18" charset="0"/>
                          <a:ea typeface="Cambria Math" panose="02040503050406030204" pitchFamily="18" charset="0"/>
                        </a:rPr>
                        <m:t>𝜑</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𝒑</m:t>
                          </m:r>
                        </m:e>
                      </m:d>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1</m:t>
                          </m:r>
                        </m:num>
                        <m:den>
                          <m:sSup>
                            <m:sSupPr>
                              <m:ctrlPr>
                                <a:rPr lang="x-IV_mathan" altLang="zh-CN" i="1">
                                  <a:solidFill>
                                    <a:srgbClr val="000000"/>
                                  </a:solidFill>
                                  <a:latin typeface="Cambria Math" panose="02040503050406030204" pitchFamily="18" charset="0"/>
                                  <a:ea typeface="Cambria Math" panose="02040503050406030204" pitchFamily="18" charset="0"/>
                                </a:rPr>
                              </m:ctrlPr>
                            </m:sSupPr>
                            <m:e>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𝜋</m:t>
                                  </m:r>
                                  <m:r>
                                    <a:rPr lang="x-IV_mathan" altLang="zh-CN">
                                      <a:solidFill>
                                        <a:srgbClr val="000000"/>
                                      </a:solidFill>
                                      <a:latin typeface="Cambria Math" panose="02040503050406030204" pitchFamily="18" charset="0"/>
                                      <a:ea typeface="Cambria Math" panose="02040503050406030204" pitchFamily="18" charset="0"/>
                                    </a:rPr>
                                    <m:t>ℏ</m:t>
                                  </m:r>
                                </m:e>
                              </m:d>
                            </m:e>
                            <m:sup>
                              <m:f>
                                <m:fPr>
                                  <m:type m:val="lin"/>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3</m:t>
                                  </m:r>
                                </m:num>
                                <m:den>
                                  <m:r>
                                    <a:rPr lang="x-IV_mathan" altLang="zh-CN">
                                      <a:solidFill>
                                        <a:srgbClr val="000000"/>
                                      </a:solidFill>
                                      <a:latin typeface="Cambria Math" panose="02040503050406030204" pitchFamily="18" charset="0"/>
                                      <a:ea typeface="Cambria Math" panose="02040503050406030204" pitchFamily="18" charset="0"/>
                                    </a:rPr>
                                    <m:t>2</m:t>
                                  </m:r>
                                </m:den>
                              </m:f>
                            </m:sup>
                          </m:sSup>
                        </m:den>
                      </m:f>
                      <m:nary>
                        <m:naryPr>
                          <m:subHide m:val="on"/>
                          <m:supHide m:val="on"/>
                          <m:ctrlPr>
                            <a:rPr lang="x-IV_mathan" altLang="zh-CN" i="1">
                              <a:solidFill>
                                <a:srgbClr val="000000"/>
                              </a:solidFill>
                              <a:latin typeface="Cambria Math" panose="02040503050406030204" pitchFamily="18" charset="0"/>
                              <a:ea typeface="Cambria Math" panose="02040503050406030204" pitchFamily="18" charset="0"/>
                            </a:rPr>
                          </m:ctrlPr>
                        </m:naryPr>
                        <m:sub/>
                        <m:sup/>
                        <m:e>
                          <m:r>
                            <a:rPr lang="x-IV_mathan" altLang="zh-CN">
                              <a:solidFill>
                                <a:srgbClr val="000000"/>
                              </a:solidFill>
                              <a:latin typeface="Cambria Math" panose="02040503050406030204" pitchFamily="18" charset="0"/>
                              <a:ea typeface="Cambria Math" panose="02040503050406030204" pitchFamily="18" charset="0"/>
                            </a:rPr>
                            <m:t>𝜓</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𝒓</m:t>
                              </m:r>
                            </m:e>
                          </m:d>
                        </m:e>
                      </m:nary>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𝑒</m:t>
                          </m:r>
                        </m:e>
                        <m:sup>
                          <m:r>
                            <a:rPr lang="x-IV_mathan" altLang="zh-CN">
                              <a:solidFill>
                                <a:srgbClr val="000000"/>
                              </a:solidFill>
                              <a:latin typeface="Cambria Math" panose="02040503050406030204" pitchFamily="18" charset="0"/>
                              <a:ea typeface="Cambria Math" panose="02040503050406030204" pitchFamily="18" charset="0"/>
                            </a:rPr>
                            <m:t>−</m:t>
                          </m:r>
                          <m:r>
                            <a:rPr lang="x-IV_mathan" altLang="zh-CN">
                              <a:solidFill>
                                <a:srgbClr val="000000"/>
                              </a:solidFill>
                              <a:latin typeface="Cambria Math" panose="02040503050406030204" pitchFamily="18" charset="0"/>
                              <a:ea typeface="Cambria Math" panose="02040503050406030204" pitchFamily="18" charset="0"/>
                            </a:rPr>
                            <m:t>𝑖</m:t>
                          </m:r>
                          <m:r>
                            <a:rPr lang="x-IV_mathan" altLang="zh-CN">
                              <a:solidFill>
                                <a:srgbClr val="000000"/>
                              </a:solidFill>
                              <a:latin typeface="Cambria Math" panose="02040503050406030204" pitchFamily="18" charset="0"/>
                              <a:ea typeface="Cambria Math" panose="02040503050406030204" pitchFamily="18" charset="0"/>
                            </a:rPr>
                            <m:t>𝒑</m:t>
                          </m:r>
                          <m:r>
                            <a:rPr lang="x-IV_mathan" altLang="zh-CN">
                              <a:solidFill>
                                <a:srgbClr val="000000"/>
                              </a:solidFill>
                              <a:latin typeface="Cambria Math" panose="02040503050406030204" pitchFamily="18" charset="0"/>
                              <a:ea typeface="Cambria Math" panose="02040503050406030204" pitchFamily="18" charset="0"/>
                            </a:rPr>
                            <m:t>⋅</m:t>
                          </m:r>
                          <m:f>
                            <m:fPr>
                              <m:type m:val="lin"/>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𝒓</m:t>
                              </m:r>
                            </m:num>
                            <m:den>
                              <m:r>
                                <a:rPr lang="x-IV_mathan" altLang="zh-CN">
                                  <a:solidFill>
                                    <a:srgbClr val="000000"/>
                                  </a:solidFill>
                                  <a:latin typeface="Cambria Math" panose="02040503050406030204" pitchFamily="18" charset="0"/>
                                  <a:ea typeface="Cambria Math" panose="02040503050406030204" pitchFamily="18" charset="0"/>
                                </a:rPr>
                                <m:t>ℏ</m:t>
                              </m:r>
                            </m:den>
                          </m:f>
                        </m:sup>
                      </m:sSup>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𝑑</m:t>
                          </m:r>
                        </m:e>
                        <m:sup>
                          <m:r>
                            <a:rPr lang="x-IV_mathan" altLang="zh-CN">
                              <a:solidFill>
                                <a:srgbClr val="000000"/>
                              </a:solidFill>
                              <a:latin typeface="Cambria Math" panose="02040503050406030204" pitchFamily="18" charset="0"/>
                              <a:ea typeface="Cambria Math" panose="02040503050406030204" pitchFamily="18" charset="0"/>
                            </a:rPr>
                            <m:t>3</m:t>
                          </m:r>
                        </m:sup>
                      </m:sSup>
                      <m:r>
                        <a:rPr lang="x-IV_mathan" altLang="zh-CN">
                          <a:solidFill>
                            <a:srgbClr val="000000"/>
                          </a:solidFill>
                          <a:latin typeface="Cambria Math" panose="02040503050406030204" pitchFamily="18" charset="0"/>
                          <a:ea typeface="Cambria Math" panose="02040503050406030204" pitchFamily="18" charset="0"/>
                        </a:rPr>
                        <m:t>𝑥</m:t>
                      </m:r>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则动量空间中的归一化</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370" t="-1078"/>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fontScale="90000"/>
          </a:bodyPr>
          <a:lstStyle/>
          <a:p>
            <a:r>
              <a:rPr lang="zh-CN" altLang="zh-CN" dirty="0">
                <a:solidFill>
                  <a:srgbClr val="1E4E79"/>
                </a:solidFill>
                <a:effectLst/>
                <a:ea typeface="Microsoft YaHei" panose="020B0503020204020204" pitchFamily="34" charset="-122"/>
              </a:rPr>
              <a:t>既然坐标和动量不能同时同时取确定值，没有了相空间，波函数如何处理坐标和动量</a:t>
            </a:r>
            <a:endParaRPr lang="zh-CN" altLang="en-US" dirty="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268941" y="4092978"/>
            <a:ext cx="8323730" cy="2126500"/>
          </a:xfrm>
          <a:prstGeom prst="rect">
            <a:avLst/>
          </a:prstGeom>
        </p:spPr>
      </p:pic>
    </p:spTree>
    <p:extLst>
      <p:ext uri="{BB962C8B-B14F-4D97-AF65-F5344CB8AC3E}">
        <p14:creationId xmlns:p14="http://schemas.microsoft.com/office/powerpoint/2010/main" val="194720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lnSpc>
                    <a:spcPct val="150000"/>
                  </a:lnSpc>
                  <a:spcBef>
                    <a:spcPts val="0"/>
                  </a:spcBef>
                  <a:spcAft>
                    <a:spcPts val="0"/>
                  </a:spcAft>
                </a:pPr>
                <a:r>
                  <a:rPr lang="zh-CN" altLang="zh-CN" dirty="0">
                    <a:solidFill>
                      <a:srgbClr val="C00000"/>
                    </a:solidFill>
                    <a:ea typeface="Microsoft YaHei" panose="020B0503020204020204" pitchFamily="34" charset="-122"/>
                  </a:rPr>
                  <a:t>既然在坐标空间中，空间波函数</a:t>
                </a:r>
                <a:r>
                  <a:rPr lang="en-US" altLang="zh-CN" dirty="0">
                    <a:solidFill>
                      <a:srgbClr val="C00000"/>
                    </a:solidFill>
                    <a:effectLst/>
                    <a:ea typeface="Calibri" panose="020F0502020204030204" pitchFamily="34" charset="0"/>
                  </a:rPr>
                  <a:t> </a:t>
                </a:r>
                <a14:m>
                  <m:oMath xmlns:m="http://schemas.openxmlformats.org/officeDocument/2006/math">
                    <m:r>
                      <m:rPr>
                        <m:sty m:val="p"/>
                      </m:rPr>
                      <a:rPr lang="zh-CN" altLang="zh-CN" b="0">
                        <a:solidFill>
                          <a:srgbClr val="C00000"/>
                        </a:solidFill>
                        <a:latin typeface="Cambria Math" panose="02040503050406030204" pitchFamily="18" charset="0"/>
                      </a:rPr>
                      <m:t>ψ</m:t>
                    </m:r>
                    <m:d>
                      <m:dPr>
                        <m:ctrlPr>
                          <a:rPr lang="zh-CN" altLang="zh-CN" i="1">
                            <a:solidFill>
                              <a:srgbClr val="C00000"/>
                            </a:solidFill>
                            <a:latin typeface="Cambria Math" panose="02040503050406030204" pitchFamily="18" charset="0"/>
                          </a:rPr>
                        </m:ctrlPr>
                      </m:dPr>
                      <m:e>
                        <m:r>
                          <m:rPr>
                            <m:sty m:val="p"/>
                          </m:rPr>
                          <a:rPr lang="zh-CN" altLang="zh-CN" b="0">
                            <a:solidFill>
                              <a:srgbClr val="C00000"/>
                            </a:solidFill>
                            <a:latin typeface="Cambria Math" panose="02040503050406030204" pitchFamily="18" charset="0"/>
                          </a:rPr>
                          <m:t>r</m:t>
                        </m:r>
                      </m:e>
                    </m:d>
                    <m:r>
                      <a:rPr lang="zh-CN" altLang="en-US" b="0" i="1">
                        <a:solidFill>
                          <a:srgbClr val="C00000"/>
                        </a:solidFill>
                        <a:latin typeface="Cambria Math" panose="02040503050406030204" pitchFamily="18" charset="0"/>
                      </a:rPr>
                      <m:t> </m:t>
                    </m:r>
                  </m:oMath>
                </a14:m>
                <a:r>
                  <a:rPr lang="zh-CN" altLang="zh-CN" dirty="0">
                    <a:solidFill>
                      <a:srgbClr val="C00000"/>
                    </a:solidFill>
                    <a:effectLst/>
                    <a:ea typeface="Microsoft YaHei" panose="020B0503020204020204" pitchFamily="34" charset="-122"/>
                  </a:rPr>
                  <a:t>所描述的状态下，动量等力学量并没有确定的值。那么如何来表示这些力学量</a:t>
                </a:r>
                <a:r>
                  <a:rPr lang="zh-CN" altLang="en-US" dirty="0">
                    <a:solidFill>
                      <a:srgbClr val="C00000"/>
                    </a:solidFill>
                    <a:effectLst/>
                    <a:ea typeface="Microsoft YaHei" panose="020B0503020204020204" pitchFamily="34" charset="-122"/>
                  </a:rPr>
                  <a:t>？</a:t>
                </a:r>
                <a:endParaRPr lang="zh-CN" altLang="zh-CN" dirty="0">
                  <a:solidFill>
                    <a:srgbClr val="C00000"/>
                  </a:solidFill>
                </a:endParaRPr>
              </a:p>
              <a:p>
                <a:pPr marL="0" marR="0">
                  <a:lnSpc>
                    <a:spcPct val="150000"/>
                  </a:lnSpc>
                  <a:spcBef>
                    <a:spcPts val="0"/>
                  </a:spcBef>
                  <a:spcAft>
                    <a:spcPts val="0"/>
                  </a:spcAft>
                </a:pPr>
                <a:r>
                  <a:rPr lang="zh-CN" altLang="zh-CN" dirty="0"/>
                  <a:t>虽然没有确定值，但都有概率分布，因而有确定的平均值</a:t>
                </a:r>
                <a:r>
                  <a:rPr lang="en-US" altLang="zh-CN" dirty="0">
                    <a:ea typeface="Calibri" panose="020F0502020204030204" pitchFamily="34" charset="0"/>
                  </a:rPr>
                  <a:t> (average value) </a:t>
                </a:r>
                <a:r>
                  <a:rPr lang="zh-CN" altLang="zh-CN" dirty="0">
                    <a:ea typeface="Microsoft YaHei" panose="020B0503020204020204" pitchFamily="34" charset="-122"/>
                  </a:rPr>
                  <a:t>或者被称为期望值</a:t>
                </a:r>
                <a:r>
                  <a:rPr lang="en-US" altLang="zh-CN" dirty="0">
                    <a:ea typeface="Calibri" panose="020F0502020204030204" pitchFamily="34" charset="0"/>
                  </a:rPr>
                  <a:t> (expectation value). </a:t>
                </a:r>
                <a:r>
                  <a:rPr lang="zh-CN" altLang="zh-CN" dirty="0">
                    <a:ea typeface="Microsoft YaHei" panose="020B0503020204020204" pitchFamily="34" charset="-122"/>
                  </a:rPr>
                  <a:t>假定波函数已经归一化</a:t>
                </a:r>
                <a:endParaRPr lang="en-US" altLang="zh-CN" dirty="0">
                  <a:ea typeface="Microsoft YaHei" panose="020B0503020204020204" pitchFamily="34" charset="-122"/>
                </a:endParaRPr>
              </a:p>
              <a:p>
                <a:pPr marL="0" marR="0">
                  <a:lnSpc>
                    <a:spcPct val="150000"/>
                  </a:lnSpc>
                  <a:spcBef>
                    <a:spcPts val="0"/>
                  </a:spcBef>
                  <a:spcAft>
                    <a:spcPts val="0"/>
                  </a:spcAft>
                </a:pPr>
                <a:r>
                  <a:rPr lang="zh-CN" altLang="zh-CN" dirty="0">
                    <a:solidFill>
                      <a:srgbClr val="000000"/>
                    </a:solidFill>
                    <a:ea typeface="Microsoft YaHei" panose="020B0503020204020204" pitchFamily="34" charset="-122"/>
                  </a:rPr>
                  <a:t>坐标平均值</a:t>
                </a:r>
                <a:r>
                  <a:rPr lang="en-US" altLang="zh-CN" dirty="0">
                    <a:solidFill>
                      <a:srgbClr val="000000"/>
                    </a:solidFill>
                    <a:ea typeface="Calibri" panose="020F0502020204030204" pitchFamily="34" charset="0"/>
                  </a:rPr>
                  <a:t> </a:t>
                </a:r>
                <a14:m>
                  <m:oMath xmlns:m="http://schemas.openxmlformats.org/officeDocument/2006/math">
                    <m:acc>
                      <m:accPr>
                        <m:chr m:val="̅"/>
                        <m:ctrlPr>
                          <a:rPr lang="zh-CN" altLang="zh-CN" i="1">
                            <a:solidFill>
                              <a:srgbClr val="000000"/>
                            </a:solidFill>
                            <a:latin typeface="Cambria Math" panose="02040503050406030204" pitchFamily="18" charset="0"/>
                          </a:rPr>
                        </m:ctrlPr>
                      </m:accPr>
                      <m:e>
                        <m:r>
                          <m:rPr>
                            <m:sty m:val="p"/>
                          </m:rPr>
                          <a:rPr lang="zh-CN" altLang="zh-CN">
                            <a:solidFill>
                              <a:srgbClr val="000000"/>
                            </a:solidFill>
                            <a:latin typeface="Cambria Math" panose="02040503050406030204" pitchFamily="18" charset="0"/>
                          </a:rPr>
                          <m:t>x</m:t>
                        </m:r>
                      </m:e>
                    </m:acc>
                    <m:r>
                      <a:rPr lang="zh-CN" altLang="zh-CN">
                        <a:solidFill>
                          <a:srgbClr val="000000"/>
                        </a:solidFill>
                        <a:latin typeface="Cambria Math" panose="02040503050406030204" pitchFamily="18" charset="0"/>
                      </a:rPr>
                      <m:t>=</m:t>
                    </m:r>
                    <m:nary>
                      <m:naryPr>
                        <m:ctrlPr>
                          <a:rPr lang="zh-CN" altLang="zh-CN" i="1">
                            <a:solidFill>
                              <a:srgbClr val="000000"/>
                            </a:solidFill>
                            <a:latin typeface="Cambria Math" panose="02040503050406030204" pitchFamily="18" charset="0"/>
                          </a:rPr>
                        </m:ctrlPr>
                      </m:naryPr>
                      <m:sub>
                        <m:r>
                          <a:rPr lang="zh-CN" altLang="zh-CN">
                            <a:solidFill>
                              <a:srgbClr val="000000"/>
                            </a:solidFill>
                            <a:latin typeface="Cambria Math" panose="02040503050406030204" pitchFamily="18" charset="0"/>
                          </a:rPr>
                          <m:t>−∞</m:t>
                        </m:r>
                      </m:sub>
                      <m:sup>
                        <m:r>
                          <a:rPr lang="zh-CN" altLang="zh-CN">
                            <a:solidFill>
                              <a:srgbClr val="000000"/>
                            </a:solidFill>
                            <a:latin typeface="Cambria Math" panose="02040503050406030204" pitchFamily="18" charset="0"/>
                          </a:rPr>
                          <m:t>+∞</m:t>
                        </m:r>
                      </m:sup>
                      <m:e>
                        <m:sSup>
                          <m:sSupPr>
                            <m:ctrlPr>
                              <a:rPr lang="zh-CN" altLang="zh-CN" i="1">
                                <a:solidFill>
                                  <a:srgbClr val="000000"/>
                                </a:solidFill>
                                <a:latin typeface="Cambria Math" panose="02040503050406030204" pitchFamily="18" charset="0"/>
                              </a:rPr>
                            </m:ctrlPr>
                          </m:sSupPr>
                          <m:e>
                            <m:d>
                              <m:dPr>
                                <m:begChr m:val="|"/>
                                <m:endChr m:val="|"/>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𝜓</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𝒓</m:t>
                                    </m:r>
                                  </m:e>
                                </m:d>
                              </m:e>
                            </m:d>
                          </m:e>
                          <m:sup>
                            <m:r>
                              <a:rPr lang="zh-CN" altLang="zh-CN">
                                <a:solidFill>
                                  <a:srgbClr val="000000"/>
                                </a:solidFill>
                                <a:latin typeface="Cambria Math" panose="02040503050406030204" pitchFamily="18" charset="0"/>
                              </a:rPr>
                              <m:t>2</m:t>
                            </m:r>
                          </m:sup>
                        </m:sSup>
                        <m:r>
                          <a:rPr lang="zh-CN" altLang="zh-CN">
                            <a:solidFill>
                              <a:srgbClr val="000000"/>
                            </a:solidFill>
                            <a:latin typeface="Cambria Math" panose="02040503050406030204" pitchFamily="18" charset="0"/>
                          </a:rPr>
                          <m:t>𝑥</m:t>
                        </m:r>
                        <m:sSup>
                          <m:sSupPr>
                            <m:ctrlPr>
                              <a:rPr lang="zh-CN" altLang="zh-CN" i="1">
                                <a:solidFill>
                                  <a:srgbClr val="000000"/>
                                </a:solidFill>
                                <a:latin typeface="Cambria Math" panose="02040503050406030204" pitchFamily="18" charset="0"/>
                              </a:rPr>
                            </m:ctrlPr>
                          </m:sSupPr>
                          <m:e>
                            <m:r>
                              <a:rPr lang="zh-CN" altLang="zh-CN">
                                <a:solidFill>
                                  <a:srgbClr val="000000"/>
                                </a:solidFill>
                                <a:latin typeface="Cambria Math" panose="02040503050406030204" pitchFamily="18" charset="0"/>
                              </a:rPr>
                              <m:t>𝑑</m:t>
                            </m:r>
                          </m:e>
                          <m:sup>
                            <m:r>
                              <a:rPr lang="zh-CN" altLang="zh-CN">
                                <a:solidFill>
                                  <a:srgbClr val="000000"/>
                                </a:solidFill>
                                <a:latin typeface="Cambria Math" panose="02040503050406030204" pitchFamily="18" charset="0"/>
                              </a:rPr>
                              <m:t>3</m:t>
                            </m:r>
                          </m:sup>
                        </m:sSup>
                        <m:r>
                          <a:rPr lang="zh-CN" altLang="zh-CN">
                            <a:solidFill>
                              <a:srgbClr val="000000"/>
                            </a:solidFill>
                            <a:latin typeface="Cambria Math" panose="02040503050406030204" pitchFamily="18" charset="0"/>
                          </a:rPr>
                          <m:t>𝑥</m:t>
                        </m:r>
                      </m:e>
                    </m:nary>
                  </m:oMath>
                </a14:m>
                <a:endParaRPr lang="zh-CN" altLang="zh-CN" dirty="0">
                  <a:solidFill>
                    <a:srgbClr val="000000"/>
                  </a:solidFill>
                </a:endParaRPr>
              </a:p>
              <a:p>
                <a:pPr marL="0" marR="0">
                  <a:lnSpc>
                    <a:spcPct val="150000"/>
                  </a:lnSpc>
                  <a:spcBef>
                    <a:spcPts val="0"/>
                  </a:spcBef>
                  <a:spcAft>
                    <a:spcPts val="0"/>
                  </a:spcAft>
                </a:pPr>
                <a:r>
                  <a:rPr lang="zh-CN" altLang="zh-CN" dirty="0">
                    <a:solidFill>
                      <a:srgbClr val="000000"/>
                    </a:solidFill>
                  </a:rPr>
                  <a:t>势能平均值</a:t>
                </a:r>
                <a:r>
                  <a:rPr lang="en-US" altLang="zh-CN" dirty="0">
                    <a:solidFill>
                      <a:srgbClr val="000000"/>
                    </a:solidFill>
                    <a:ea typeface="Calibri" panose="020F0502020204030204" pitchFamily="34" charset="0"/>
                  </a:rPr>
                  <a:t> </a:t>
                </a:r>
                <a14:m>
                  <m:oMath xmlns:m="http://schemas.openxmlformats.org/officeDocument/2006/math">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𝑉</m:t>
                        </m:r>
                      </m:e>
                    </m:acc>
                    <m:r>
                      <a:rPr lang="zh-CN" altLang="zh-CN">
                        <a:solidFill>
                          <a:srgbClr val="000000"/>
                        </a:solidFill>
                        <a:latin typeface="Cambria Math" panose="02040503050406030204" pitchFamily="18" charset="0"/>
                      </a:rPr>
                      <m:t>=</m:t>
                    </m:r>
                    <m:nary>
                      <m:naryPr>
                        <m:ctrlPr>
                          <a:rPr lang="zh-CN" altLang="zh-CN" i="1">
                            <a:solidFill>
                              <a:srgbClr val="000000"/>
                            </a:solidFill>
                            <a:latin typeface="Cambria Math" panose="02040503050406030204" pitchFamily="18" charset="0"/>
                          </a:rPr>
                        </m:ctrlPr>
                      </m:naryPr>
                      <m:sub>
                        <m:r>
                          <a:rPr lang="zh-CN" altLang="zh-CN">
                            <a:solidFill>
                              <a:srgbClr val="000000"/>
                            </a:solidFill>
                            <a:latin typeface="Cambria Math" panose="02040503050406030204" pitchFamily="18" charset="0"/>
                          </a:rPr>
                          <m:t>−∞</m:t>
                        </m:r>
                      </m:sub>
                      <m:sup>
                        <m:r>
                          <a:rPr lang="zh-CN" altLang="zh-CN">
                            <a:solidFill>
                              <a:srgbClr val="000000"/>
                            </a:solidFill>
                            <a:latin typeface="Cambria Math" panose="02040503050406030204" pitchFamily="18" charset="0"/>
                          </a:rPr>
                          <m:t>+∞</m:t>
                        </m:r>
                      </m:sup>
                      <m:e>
                        <m:sSup>
                          <m:sSupPr>
                            <m:ctrlPr>
                              <a:rPr lang="zh-CN" altLang="zh-CN" i="1">
                                <a:solidFill>
                                  <a:srgbClr val="000000"/>
                                </a:solidFill>
                                <a:latin typeface="Cambria Math" panose="02040503050406030204" pitchFamily="18" charset="0"/>
                              </a:rPr>
                            </m:ctrlPr>
                          </m:sSupPr>
                          <m:e>
                            <m:d>
                              <m:dPr>
                                <m:begChr m:val="|"/>
                                <m:endChr m:val="|"/>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𝜓</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𝒓</m:t>
                                    </m:r>
                                  </m:e>
                                </m:d>
                              </m:e>
                            </m:d>
                          </m:e>
                          <m:sup>
                            <m:r>
                              <a:rPr lang="zh-CN" altLang="zh-CN">
                                <a:solidFill>
                                  <a:srgbClr val="000000"/>
                                </a:solidFill>
                                <a:latin typeface="Cambria Math" panose="02040503050406030204" pitchFamily="18" charset="0"/>
                              </a:rPr>
                              <m:t>2</m:t>
                            </m:r>
                          </m:sup>
                        </m:sSup>
                        <m:r>
                          <a:rPr lang="zh-CN" altLang="zh-CN">
                            <a:solidFill>
                              <a:srgbClr val="000000"/>
                            </a:solidFill>
                            <a:latin typeface="Cambria Math" panose="02040503050406030204" pitchFamily="18" charset="0"/>
                          </a:rPr>
                          <m:t>𝑉</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𝒓</m:t>
                        </m:r>
                        <m:r>
                          <a:rPr lang="zh-CN" altLang="zh-CN">
                            <a:solidFill>
                              <a:srgbClr val="000000"/>
                            </a:solidFill>
                            <a:latin typeface="Cambria Math" panose="02040503050406030204" pitchFamily="18" charset="0"/>
                          </a:rPr>
                          <m:t>)</m:t>
                        </m:r>
                        <m:sSup>
                          <m:sSupPr>
                            <m:ctrlPr>
                              <a:rPr lang="zh-CN" altLang="zh-CN" i="1">
                                <a:solidFill>
                                  <a:srgbClr val="000000"/>
                                </a:solidFill>
                                <a:latin typeface="Cambria Math" panose="02040503050406030204" pitchFamily="18" charset="0"/>
                              </a:rPr>
                            </m:ctrlPr>
                          </m:sSupPr>
                          <m:e>
                            <m:r>
                              <a:rPr lang="zh-CN" altLang="zh-CN">
                                <a:solidFill>
                                  <a:srgbClr val="000000"/>
                                </a:solidFill>
                                <a:latin typeface="Cambria Math" panose="02040503050406030204" pitchFamily="18" charset="0"/>
                              </a:rPr>
                              <m:t>𝑑</m:t>
                            </m:r>
                          </m:e>
                          <m:sup>
                            <m:r>
                              <a:rPr lang="zh-CN" altLang="zh-CN">
                                <a:solidFill>
                                  <a:srgbClr val="000000"/>
                                </a:solidFill>
                                <a:latin typeface="Cambria Math" panose="02040503050406030204" pitchFamily="18" charset="0"/>
                              </a:rPr>
                              <m:t>3</m:t>
                            </m:r>
                          </m:sup>
                        </m:sSup>
                        <m:r>
                          <a:rPr lang="zh-CN" altLang="zh-CN">
                            <a:solidFill>
                              <a:srgbClr val="000000"/>
                            </a:solidFill>
                            <a:latin typeface="Cambria Math" panose="02040503050406030204" pitchFamily="18" charset="0"/>
                          </a:rPr>
                          <m:t>𝑥</m:t>
                        </m:r>
                      </m:e>
                    </m:nary>
                  </m:oMath>
                </a14:m>
                <a:endParaRPr lang="zh-CN" altLang="zh-CN" dirty="0">
                  <a:solidFill>
                    <a:srgbClr val="000000"/>
                  </a:solidFill>
                </a:endParaRPr>
              </a:p>
              <a:p>
                <a:pPr marL="0" marR="0">
                  <a:lnSpc>
                    <a:spcPct val="150000"/>
                  </a:lnSpc>
                  <a:spcBef>
                    <a:spcPts val="0"/>
                  </a:spcBef>
                  <a:spcAft>
                    <a:spcPts val="0"/>
                  </a:spcAft>
                </a:pPr>
                <a:r>
                  <a:rPr lang="zh-CN" altLang="zh-CN" dirty="0">
                    <a:solidFill>
                      <a:srgbClr val="000000"/>
                    </a:solidFill>
                    <a:ea typeface="Microsoft YaHei" panose="020B0503020204020204" pitchFamily="34" charset="-122"/>
                  </a:rPr>
                  <a:t>动量</a:t>
                </a:r>
                <a:r>
                  <a:rPr lang="zh-CN" altLang="zh-CN" dirty="0">
                    <a:solidFill>
                      <a:srgbClr val="000000"/>
                    </a:solidFill>
                  </a:rPr>
                  <a:t>平均值</a:t>
                </a:r>
                <a:r>
                  <a:rPr lang="en-US" altLang="zh-CN" dirty="0">
                    <a:solidFill>
                      <a:srgbClr val="000000"/>
                    </a:solidFill>
                    <a:ea typeface="Calibri" panose="020F0502020204030204" pitchFamily="34" charset="0"/>
                  </a:rPr>
                  <a:t> </a:t>
                </a:r>
                <a14:m>
                  <m:oMath xmlns:m="http://schemas.openxmlformats.org/officeDocument/2006/math">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𝒑</m:t>
                        </m:r>
                      </m:e>
                    </m:acc>
                    <m:r>
                      <a:rPr lang="zh-CN" altLang="zh-CN">
                        <a:solidFill>
                          <a:srgbClr val="000000"/>
                        </a:solidFill>
                        <a:latin typeface="Cambria Math" panose="02040503050406030204" pitchFamily="18" charset="0"/>
                      </a:rPr>
                      <m:t>≠</m:t>
                    </m:r>
                    <m:nary>
                      <m:naryPr>
                        <m:ctrlPr>
                          <a:rPr lang="zh-CN" altLang="zh-CN" i="1">
                            <a:solidFill>
                              <a:srgbClr val="000000"/>
                            </a:solidFill>
                            <a:latin typeface="Cambria Math" panose="02040503050406030204" pitchFamily="18" charset="0"/>
                          </a:rPr>
                        </m:ctrlPr>
                      </m:naryPr>
                      <m:sub>
                        <m:r>
                          <a:rPr lang="zh-CN" altLang="zh-CN">
                            <a:solidFill>
                              <a:srgbClr val="000000"/>
                            </a:solidFill>
                            <a:latin typeface="Cambria Math" panose="02040503050406030204" pitchFamily="18" charset="0"/>
                          </a:rPr>
                          <m:t>−∞</m:t>
                        </m:r>
                      </m:sub>
                      <m:sup>
                        <m:r>
                          <a:rPr lang="zh-CN" altLang="zh-CN">
                            <a:solidFill>
                              <a:srgbClr val="000000"/>
                            </a:solidFill>
                            <a:latin typeface="Cambria Math" panose="02040503050406030204" pitchFamily="18" charset="0"/>
                          </a:rPr>
                          <m:t>+∞</m:t>
                        </m:r>
                      </m:sup>
                      <m:e>
                        <m:sSup>
                          <m:sSupPr>
                            <m:ctrlPr>
                              <a:rPr lang="zh-CN" altLang="zh-CN" i="1">
                                <a:solidFill>
                                  <a:srgbClr val="000000"/>
                                </a:solidFill>
                                <a:latin typeface="Cambria Math" panose="02040503050406030204" pitchFamily="18" charset="0"/>
                              </a:rPr>
                            </m:ctrlPr>
                          </m:sSupPr>
                          <m:e>
                            <m:d>
                              <m:dPr>
                                <m:begChr m:val="|"/>
                                <m:endChr m:val="|"/>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𝜓</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𝒓</m:t>
                                    </m:r>
                                  </m:e>
                                </m:d>
                              </m:e>
                            </m:d>
                          </m:e>
                          <m:sup>
                            <m:r>
                              <a:rPr lang="zh-CN" altLang="zh-CN">
                                <a:solidFill>
                                  <a:srgbClr val="000000"/>
                                </a:solidFill>
                                <a:latin typeface="Cambria Math" panose="02040503050406030204" pitchFamily="18" charset="0"/>
                              </a:rPr>
                              <m:t>2</m:t>
                            </m:r>
                          </m:sup>
                        </m:sSup>
                        <m:r>
                          <a:rPr lang="zh-CN" altLang="zh-CN">
                            <a:solidFill>
                              <a:srgbClr val="000000"/>
                            </a:solidFill>
                            <a:latin typeface="Cambria Math" panose="02040503050406030204" pitchFamily="18" charset="0"/>
                          </a:rPr>
                          <m:t>𝒑</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𝒓</m:t>
                            </m:r>
                          </m:e>
                        </m:d>
                        <m:sSup>
                          <m:sSupPr>
                            <m:ctrlPr>
                              <a:rPr lang="zh-CN" altLang="zh-CN" i="1">
                                <a:solidFill>
                                  <a:srgbClr val="000000"/>
                                </a:solidFill>
                                <a:latin typeface="Cambria Math" panose="02040503050406030204" pitchFamily="18" charset="0"/>
                              </a:rPr>
                            </m:ctrlPr>
                          </m:sSupPr>
                          <m:e>
                            <m:r>
                              <a:rPr lang="zh-CN" altLang="zh-CN">
                                <a:solidFill>
                                  <a:srgbClr val="000000"/>
                                </a:solidFill>
                                <a:latin typeface="Cambria Math" panose="02040503050406030204" pitchFamily="18" charset="0"/>
                              </a:rPr>
                              <m:t>𝑑</m:t>
                            </m:r>
                          </m:e>
                          <m:sup>
                            <m:r>
                              <a:rPr lang="zh-CN" altLang="zh-CN">
                                <a:solidFill>
                                  <a:srgbClr val="000000"/>
                                </a:solidFill>
                                <a:latin typeface="Cambria Math" panose="02040503050406030204" pitchFamily="18" charset="0"/>
                              </a:rPr>
                              <m:t>3</m:t>
                            </m:r>
                          </m:sup>
                        </m:sSup>
                        <m:r>
                          <a:rPr lang="zh-CN" altLang="zh-CN">
                            <a:solidFill>
                              <a:srgbClr val="000000"/>
                            </a:solidFill>
                            <a:latin typeface="Cambria Math" panose="02040503050406030204" pitchFamily="18" charset="0"/>
                          </a:rPr>
                          <m:t>𝑥</m:t>
                        </m:r>
                      </m:e>
                    </m:nary>
                    <m:r>
                      <a:rPr lang="zh-CN" altLang="en-US" i="1">
                        <a:solidFill>
                          <a:srgbClr val="000000"/>
                        </a:solidFill>
                        <a:latin typeface="Cambria Math" panose="02040503050406030204" pitchFamily="18" charset="0"/>
                      </a:rPr>
                      <m:t> </m:t>
                    </m:r>
                  </m:oMath>
                </a14:m>
                <a:r>
                  <a:rPr lang="en-US" altLang="zh-CN" dirty="0">
                    <a:solidFill>
                      <a:srgbClr val="C00000"/>
                    </a:solidFill>
                    <a:ea typeface="Cambria Math" panose="02040503050406030204" pitchFamily="18" charset="0"/>
                  </a:rPr>
                  <a:t>(</a:t>
                </a:r>
                <a:r>
                  <a:rPr lang="zh-CN" altLang="zh-CN" dirty="0">
                    <a:solidFill>
                      <a:srgbClr val="C00000"/>
                    </a:solidFill>
                  </a:rPr>
                  <a:t>不确定性原理</a:t>
                </a:r>
                <a:r>
                  <a:rPr lang="en-US" altLang="zh-CN" dirty="0">
                    <a:solidFill>
                      <a:srgbClr val="C00000"/>
                    </a:solidFill>
                    <a:ea typeface="Cambria Math" panose="02040503050406030204" pitchFamily="18" charset="0"/>
                  </a:rPr>
                  <a:t>)</a:t>
                </a:r>
                <a:r>
                  <a:rPr lang="zh-CN" altLang="zh-CN" dirty="0">
                    <a:solidFill>
                      <a:srgbClr val="C00000"/>
                    </a:solidFill>
                    <a:ea typeface="SimSun" panose="02010600030101010101" pitchFamily="2" charset="-122"/>
                  </a:rPr>
                  <a:t>，</a:t>
                </a:r>
                <a:r>
                  <a:rPr lang="zh-CN" altLang="zh-CN" dirty="0">
                    <a:solidFill>
                      <a:srgbClr val="000000"/>
                    </a:solidFill>
                  </a:rPr>
                  <a:t>只有在动量空间中才可以像上述做法那样求动量平均值</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1" r="-222" b="-121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solidFill>
                  <a:srgbClr val="2E75B5"/>
                </a:solidFill>
                <a:effectLst/>
                <a:ea typeface="Microsoft YaHei" panose="020B0503020204020204" pitchFamily="34" charset="-122"/>
              </a:rPr>
              <a:t>力学量的平均值和算符的引进</a:t>
            </a:r>
            <a:endParaRPr lang="zh-CN" altLang="en-US" dirty="0"/>
          </a:p>
        </p:txBody>
      </p:sp>
    </p:spTree>
    <p:extLst>
      <p:ext uri="{BB962C8B-B14F-4D97-AF65-F5344CB8AC3E}">
        <p14:creationId xmlns:p14="http://schemas.microsoft.com/office/powerpoint/2010/main" val="3747755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r>
                      <a:rPr lang="x-IV_mathan" altLang="zh-CN">
                        <a:latin typeface="Cambria Math" panose="02040503050406030204" pitchFamily="18" charset="0"/>
                      </a:rPr>
                      <m:t>𝜑</m:t>
                    </m:r>
                    <m:d>
                      <m:dPr>
                        <m:ctrlPr>
                          <a:rPr lang="x-IV_mathan" altLang="zh-CN" i="1">
                            <a:latin typeface="Cambria Math" panose="02040503050406030204" pitchFamily="18" charset="0"/>
                          </a:rPr>
                        </m:ctrlPr>
                      </m:dPr>
                      <m:e>
                        <m:r>
                          <a:rPr lang="x-IV_mathan" altLang="zh-CN">
                            <a:latin typeface="Cambria Math" panose="02040503050406030204" pitchFamily="18" charset="0"/>
                          </a:rPr>
                          <m:t>𝒑</m:t>
                        </m:r>
                      </m:e>
                    </m:d>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1</m:t>
                        </m:r>
                      </m:num>
                      <m:den>
                        <m:sSup>
                          <m:sSupPr>
                            <m:ctrlPr>
                              <a:rPr lang="x-IV_mathan" altLang="zh-CN" i="1">
                                <a:latin typeface="Cambria Math" panose="02040503050406030204" pitchFamily="18" charset="0"/>
                              </a:rPr>
                            </m:ctrlPr>
                          </m:sSupPr>
                          <m:e>
                            <m:d>
                              <m:dPr>
                                <m:ctrlPr>
                                  <a:rPr lang="x-IV_mathan" altLang="zh-CN" i="1">
                                    <a:latin typeface="Cambria Math" panose="02040503050406030204" pitchFamily="18" charset="0"/>
                                  </a:rPr>
                                </m:ctrlPr>
                              </m:dPr>
                              <m:e>
                                <m:r>
                                  <a:rPr lang="x-IV_mathan" altLang="zh-CN">
                                    <a:latin typeface="Cambria Math" panose="02040503050406030204" pitchFamily="18" charset="0"/>
                                  </a:rPr>
                                  <m:t>2</m:t>
                                </m:r>
                                <m:r>
                                  <a:rPr lang="x-IV_mathan" altLang="zh-CN">
                                    <a:latin typeface="Cambria Math" panose="02040503050406030204" pitchFamily="18" charset="0"/>
                                  </a:rPr>
                                  <m:t>𝜋</m:t>
                                </m:r>
                                <m:r>
                                  <a:rPr lang="x-IV_mathan" altLang="zh-CN">
                                    <a:latin typeface="Cambria Math" panose="02040503050406030204" pitchFamily="18" charset="0"/>
                                  </a:rPr>
                                  <m:t>ℏ</m:t>
                                </m:r>
                              </m:e>
                            </m:d>
                          </m:e>
                          <m:sup>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3</m:t>
                                </m:r>
                              </m:num>
                              <m:den>
                                <m:r>
                                  <a:rPr lang="x-IV_mathan" altLang="zh-CN">
                                    <a:latin typeface="Cambria Math" panose="02040503050406030204" pitchFamily="18" charset="0"/>
                                  </a:rPr>
                                  <m:t>2</m:t>
                                </m:r>
                              </m:den>
                            </m:f>
                          </m:sup>
                        </m:sSup>
                      </m:den>
                    </m:f>
                    <m:nary>
                      <m:naryPr>
                        <m:subHide m:val="on"/>
                        <m:supHide m:val="on"/>
                        <m:ctrlPr>
                          <a:rPr lang="x-IV_mathan" altLang="zh-CN" i="1">
                            <a:latin typeface="Cambria Math" panose="02040503050406030204" pitchFamily="18" charset="0"/>
                          </a:rPr>
                        </m:ctrlPr>
                      </m:naryPr>
                      <m:sub/>
                      <m:sup/>
                      <m:e>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𝒓</m:t>
                            </m:r>
                          </m:e>
                        </m:d>
                      </m:e>
                    </m:nary>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𝑒</m:t>
                        </m:r>
                      </m:e>
                      <m:sup>
                        <m:r>
                          <a:rPr lang="x-IV_mathan" altLang="zh-CN">
                            <a:latin typeface="Cambria Math" panose="02040503050406030204" pitchFamily="18" charset="0"/>
                          </a:rPr>
                          <m:t>−</m:t>
                        </m:r>
                        <m:r>
                          <a:rPr lang="x-IV_mathan" altLang="zh-CN">
                            <a:latin typeface="Cambria Math" panose="02040503050406030204" pitchFamily="18" charset="0"/>
                          </a:rPr>
                          <m:t>𝑖</m:t>
                        </m:r>
                        <m:r>
                          <a:rPr lang="x-IV_mathan" altLang="zh-CN">
                            <a:latin typeface="Cambria Math" panose="02040503050406030204" pitchFamily="18" charset="0"/>
                          </a:rPr>
                          <m:t>𝒑</m:t>
                        </m:r>
                        <m:r>
                          <a:rPr lang="x-IV_mathan" altLang="zh-CN">
                            <a:latin typeface="Cambria Math" panose="02040503050406030204" pitchFamily="18" charset="0"/>
                          </a:rPr>
                          <m:t>⋅</m:t>
                        </m:r>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𝒓</m:t>
                            </m:r>
                          </m:num>
                          <m:den>
                            <m:r>
                              <a:rPr lang="x-IV_mathan" altLang="zh-CN">
                                <a:latin typeface="Cambria Math" panose="02040503050406030204" pitchFamily="18" charset="0"/>
                              </a:rPr>
                              <m:t>ℏ</m:t>
                            </m:r>
                          </m:den>
                        </m:f>
                      </m:sup>
                    </m:sSup>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𝑑</m:t>
                        </m:r>
                      </m:e>
                      <m:sup>
                        <m:r>
                          <a:rPr lang="x-IV_mathan" altLang="zh-CN">
                            <a:latin typeface="Cambria Math" panose="02040503050406030204" pitchFamily="18" charset="0"/>
                          </a:rPr>
                          <m:t>3</m:t>
                        </m:r>
                      </m:sup>
                    </m:sSup>
                    <m:r>
                      <a:rPr lang="x-IV_mathan" altLang="zh-CN">
                        <a:latin typeface="Cambria Math" panose="02040503050406030204" pitchFamily="18" charset="0"/>
                      </a:rPr>
                      <m:t>𝑥</m:t>
                    </m:r>
                  </m:oMath>
                </a14:m>
                <a:endParaRPr lang="x-IV_mathan" altLang="zh-CN" dirty="0"/>
              </a:p>
              <a:p>
                <a:r>
                  <a:rPr lang="zh-CN" altLang="zh-CN" dirty="0"/>
                  <a:t>动量平均值</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fontScale="90000"/>
              </a:bodyPr>
              <a:lstStyle/>
              <a:p>
                <a:r>
                  <a:rPr lang="zh-CN" altLang="zh-CN" dirty="0">
                    <a:effectLst/>
                  </a:rPr>
                  <a:t>坐标表象中动量</a:t>
                </a:r>
                <a14:m>
                  <m:oMath xmlns:m="http://schemas.openxmlformats.org/officeDocument/2006/math">
                    <m:r>
                      <a:rPr lang="zh-CN" altLang="zh-CN">
                        <a:effectLst/>
                        <a:latin typeface="Cambria Math" panose="02040503050406030204" pitchFamily="18" charset="0"/>
                      </a:rPr>
                      <m:t>𝒑</m:t>
                    </m:r>
                  </m:oMath>
                </a14:m>
                <a:r>
                  <a:rPr lang="zh-CN" altLang="zh-CN" dirty="0">
                    <a:effectLst/>
                  </a:rPr>
                  <a:t>什么样</a:t>
                </a:r>
                <a:br>
                  <a:rPr lang="zh-CN" altLang="zh-CN" dirty="0">
                    <a:effectLst/>
                  </a:rPr>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723899" y="2492875"/>
            <a:ext cx="5865159" cy="2669733"/>
          </a:xfrm>
          <a:prstGeom prst="rect">
            <a:avLst/>
          </a:prstGeom>
        </p:spPr>
      </p:pic>
      <p:sp>
        <p:nvSpPr>
          <p:cNvPr id="6" name="Rectangle 3"/>
          <p:cNvSpPr>
            <a:spLocks noChangeArrowheads="1"/>
          </p:cNvSpPr>
          <p:nvPr/>
        </p:nvSpPr>
        <p:spPr bwMode="auto">
          <a:xfrm>
            <a:off x="457200" y="4991437"/>
            <a:ext cx="79629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j-ea"/>
                <a:ea typeface="+mj-e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00000"/>
                </a:solidFill>
                <a:effectLst/>
                <a:latin typeface="+mj-ea"/>
                <a:ea typeface="+mj-ea"/>
              </a:rPr>
              <a:t>坐标表象里动量变成了操作</a:t>
            </a:r>
            <a:r>
              <a:rPr kumimoji="0" lang="zh-CN" altLang="en-US" sz="2000" b="0" i="0" u="none" strike="noStrike" cap="none" normalizeH="0" baseline="0" dirty="0">
                <a:ln>
                  <a:noFill/>
                </a:ln>
                <a:solidFill>
                  <a:srgbClr val="C00000"/>
                </a:solidFill>
                <a:effectLst/>
                <a:latin typeface="+mj-ea"/>
                <a:ea typeface="+mj-ea"/>
                <a:cs typeface="Calibri" panose="020F0502020204030204" pitchFamily="34" charset="0"/>
              </a:rPr>
              <a:t> </a:t>
            </a:r>
            <a:r>
              <a:rPr kumimoji="0" lang="zh-CN" altLang="en-US" sz="2000" b="0" i="0" u="none" strike="noStrike" cap="none" normalizeH="0" baseline="0" dirty="0">
                <a:ln>
                  <a:noFill/>
                </a:ln>
                <a:solidFill>
                  <a:srgbClr val="C00000"/>
                </a:solidFill>
                <a:effectLst/>
                <a:latin typeface="+mj-ea"/>
                <a:ea typeface="+mj-ea"/>
              </a:rPr>
              <a:t>−</a:t>
            </a:r>
            <a:r>
              <a:rPr kumimoji="0" lang="en-US" altLang="zh-CN" sz="2000" b="0" i="0" u="none" strike="noStrike" cap="none" normalizeH="0" baseline="0" dirty="0" err="1">
                <a:ln>
                  <a:noFill/>
                </a:ln>
                <a:solidFill>
                  <a:srgbClr val="C00000"/>
                </a:solidFill>
                <a:effectLst/>
                <a:latin typeface="+mj-ea"/>
                <a:ea typeface="+mj-ea"/>
              </a:rPr>
              <a:t>iℏ</a:t>
            </a:r>
            <a:r>
              <a:rPr kumimoji="0" lang="en-US" altLang="zh-CN" sz="2000" b="0" i="0" u="none" strike="noStrike" cap="none" normalizeH="0" baseline="0" dirty="0">
                <a:ln>
                  <a:noFill/>
                </a:ln>
                <a:solidFill>
                  <a:srgbClr val="C00000"/>
                </a:solidFill>
                <a:effectLst/>
                <a:latin typeface="+mj-ea"/>
                <a:ea typeface="+mj-ea"/>
              </a:rPr>
              <a:t>∇, </a:t>
            </a:r>
            <a:r>
              <a:rPr kumimoji="0" lang="zh-CN" altLang="en-US" sz="2000" b="0" i="0" u="none" strike="noStrike" cap="none" normalizeH="0" baseline="0" dirty="0">
                <a:ln>
                  <a:noFill/>
                </a:ln>
                <a:solidFill>
                  <a:srgbClr val="C00000"/>
                </a:solidFill>
                <a:effectLst/>
                <a:latin typeface="+mj-ea"/>
                <a:ea typeface="+mj-ea"/>
              </a:rPr>
              <a:t>我们把力学量对应的这类操作形式叫做算符 </a:t>
            </a:r>
            <a:r>
              <a:rPr kumimoji="0" lang="en-US" altLang="zh-CN" sz="2000" b="0" i="0" u="none" strike="noStrike" cap="none" normalizeH="0" baseline="0" dirty="0">
                <a:ln>
                  <a:noFill/>
                </a:ln>
                <a:solidFill>
                  <a:srgbClr val="C00000"/>
                </a:solidFill>
                <a:effectLst/>
                <a:latin typeface="+mj-ea"/>
                <a:ea typeface="+mj-ea"/>
              </a:rPr>
              <a:t>(operator)</a:t>
            </a:r>
            <a:endParaRPr kumimoji="0" lang="en-US" altLang="zh-CN" sz="2000" b="0" i="0" u="none" strike="noStrike" cap="none" normalizeH="0" baseline="0" dirty="0">
              <a:ln>
                <a:noFill/>
              </a:ln>
              <a:solidFill>
                <a:schemeClr val="tx1"/>
              </a:solidFill>
              <a:effectLst/>
              <a:latin typeface="+mj-ea"/>
              <a:ea typeface="+mj-ea"/>
            </a:endParaRPr>
          </a:p>
        </p:txBody>
      </p:sp>
    </p:spTree>
    <p:extLst>
      <p:ext uri="{BB962C8B-B14F-4D97-AF65-F5344CB8AC3E}">
        <p14:creationId xmlns:p14="http://schemas.microsoft.com/office/powerpoint/2010/main" val="1143981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1446457"/>
                <a:ext cx="8352928" cy="4498446"/>
              </a:xfrm>
            </p:spPr>
            <p:txBody>
              <a:bodyPr>
                <a:normAutofit/>
              </a:bodyPr>
              <a:lstStyle/>
              <a:p>
                <a:pPr marL="82153" indent="0">
                  <a:buNone/>
                </a:pPr>
                <a:r>
                  <a:rPr lang="zh-CN" altLang="en-US" sz="2000" i="1" dirty="0">
                    <a:latin typeface="微软雅黑" panose="020B0503020204020204" pitchFamily="34" charset="-122"/>
                    <a:ea typeface="微软雅黑" panose="020B0503020204020204" pitchFamily="34" charset="-122"/>
                  </a:rPr>
                  <a:t>当你排除一切不可能之后，剩下的再不可能也是真相</a:t>
                </a:r>
                <a:endParaRPr lang="en-US" altLang="zh-CN" sz="2000" i="1" dirty="0">
                  <a:latin typeface="微软雅黑" panose="020B0503020204020204" pitchFamily="34" charset="-122"/>
                  <a:ea typeface="微软雅黑" panose="020B0503020204020204" pitchFamily="34" charset="-122"/>
                </a:endParaRPr>
              </a:p>
              <a:p>
                <a:pPr marL="0" indent="0" algn="r">
                  <a:buNone/>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福尔摩斯</a:t>
                </a:r>
                <a:endParaRPr lang="en-US" altLang="zh-CN" sz="2000" dirty="0">
                  <a:latin typeface="微软雅黑" panose="020B0503020204020204" pitchFamily="34" charset="-122"/>
                  <a:ea typeface="微软雅黑" panose="020B0503020204020204" pitchFamily="34" charset="-122"/>
                </a:endParaRPr>
              </a:p>
              <a:p>
                <a:pPr marL="0" indent="0" algn="r">
                  <a:buNone/>
                </a:pP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Planck</a:t>
                </a: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14</a:t>
                </a:r>
                <a:r>
                  <a:rPr lang="zh-CN" altLang="en-US" sz="2000" dirty="0">
                    <a:latin typeface="微软雅黑" panose="020B0503020204020204" pitchFamily="34" charset="-122"/>
                    <a:ea typeface="微软雅黑" panose="020B0503020204020204" pitchFamily="34" charset="-122"/>
                  </a:rPr>
                  <a:t>日在德国物理学会提出：电磁辐射的能量交换只能是量子化的，即吸收或发出辐射只能以“量子”方式进行，每个“量子”能量为</a:t>
                </a:r>
                <a:endParaRPr lang="en-US" altLang="zh-CN" sz="2000"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sz="2400" i="1" dirty="0" smtClean="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i="1" dirty="0" err="1">
                        <a:latin typeface="Cambria Math" panose="02040503050406030204" pitchFamily="18" charset="0"/>
                      </a:rPr>
                      <m:t>𝑛h</m:t>
                    </m:r>
                    <m:r>
                      <a:rPr lang="en-US" altLang="zh-CN" sz="2400" i="1" dirty="0" err="1">
                        <a:latin typeface="Cambria Math" panose="02040503050406030204" pitchFamily="18" charset="0"/>
                      </a:rPr>
                      <m:t>𝜈</m:t>
                    </m:r>
                    <m:r>
                      <a:rPr lang="en-US" altLang="zh-CN" sz="2400" i="1" dirty="0">
                        <a:latin typeface="Cambria Math" panose="02040503050406030204" pitchFamily="18" charset="0"/>
                      </a:rPr>
                      <m:t> </m:t>
                    </m:r>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𝑛</m:t>
                    </m:r>
                    <m:r>
                      <a:rPr lang="en-US" altLang="zh-CN" sz="2400" i="1" dirty="0">
                        <a:latin typeface="Cambria Math" panose="02040503050406030204" pitchFamily="18" charset="0"/>
                      </a:rPr>
                      <m:t> =1,2,3,……</m:t>
                    </m:r>
                  </m:oMath>
                </a14:m>
                <a:r>
                  <a:rPr lang="zh-CN" altLang="en-US" sz="2400" dirty="0"/>
                  <a:t>；</a:t>
                </a:r>
                <a:r>
                  <a:rPr lang="zh-CN" altLang="en-US" sz="2000" dirty="0"/>
                  <a:t>这里的</a:t>
                </a:r>
                <a14:m>
                  <m:oMath xmlns:m="http://schemas.openxmlformats.org/officeDocument/2006/math">
                    <m:r>
                      <a:rPr lang="en-US" altLang="zh-CN" sz="2000" i="1" dirty="0" smtClean="0">
                        <a:latin typeface="Cambria Math" panose="02040503050406030204" pitchFamily="18" charset="0"/>
                      </a:rPr>
                      <m:t>h</m:t>
                    </m:r>
                  </m:oMath>
                </a14:m>
                <a:r>
                  <a:rPr lang="zh-CN" altLang="en-US" sz="2000" dirty="0"/>
                  <a:t>后来称为 </a:t>
                </a:r>
                <a:r>
                  <a:rPr lang="en-US" altLang="zh-CN" sz="2000" dirty="0">
                    <a:latin typeface="Times New Roman" panose="02020603050405020304" pitchFamily="18" charset="0"/>
                    <a:cs typeface="Times New Roman" panose="02020603050405020304" pitchFamily="18" charset="0"/>
                  </a:rPr>
                  <a:t>Planck </a:t>
                </a:r>
                <a:r>
                  <a:rPr lang="zh-CN" altLang="en-US" sz="2000" dirty="0"/>
                  <a:t>常数。</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1446457"/>
                <a:ext cx="8352928" cy="4498446"/>
              </a:xfrm>
              <a:blipFill>
                <a:blip r:embed="rId2"/>
                <a:stretch>
                  <a:fillRect t="-678" r="-730"/>
                </a:stretch>
              </a:blipFill>
            </p:spPr>
            <p:txBody>
              <a:bodyPr/>
              <a:lstStyle/>
              <a:p>
                <a:r>
                  <a:rPr lang="zh-CN" altLang="en-US">
                    <a:noFill/>
                  </a:rPr>
                  <a:t> </a:t>
                </a:r>
              </a:p>
            </p:txBody>
          </p:sp>
        </mc:Fallback>
      </mc:AlternateContent>
      <p:sp>
        <p:nvSpPr>
          <p:cNvPr id="2" name="标题 1"/>
          <p:cNvSpPr>
            <a:spLocks noGrp="1"/>
          </p:cNvSpPr>
          <p:nvPr>
            <p:ph type="title"/>
          </p:nvPr>
        </p:nvSpPr>
        <p:spPr>
          <a:xfrm>
            <a:off x="755576" y="476672"/>
            <a:ext cx="7668343" cy="788666"/>
          </a:xfrm>
        </p:spPr>
        <p:txBody>
          <a:bodyPr>
            <a:normAutofit/>
          </a:bodyPr>
          <a:lstStyle/>
          <a:p>
            <a:r>
              <a:rPr lang="zh-CN" altLang="en-US" dirty="0"/>
              <a:t>量子 </a:t>
            </a:r>
            <a:r>
              <a:rPr lang="en-US" altLang="zh-CN"/>
              <a:t>(quantum) </a:t>
            </a:r>
            <a:r>
              <a:rPr lang="zh-CN" altLang="en-US"/>
              <a:t>学说</a:t>
            </a:r>
            <a:r>
              <a:rPr lang="zh-CN" altLang="en-US" dirty="0"/>
              <a:t>与</a:t>
            </a:r>
            <a:r>
              <a:rPr lang="en-US" altLang="zh-CN" dirty="0">
                <a:latin typeface="Times New Roman" panose="02020603050405020304" pitchFamily="18" charset="0"/>
                <a:cs typeface="Times New Roman" panose="02020603050405020304" pitchFamily="18" charset="0"/>
              </a:rPr>
              <a:t>Planck</a:t>
            </a:r>
            <a:r>
              <a:rPr lang="zh-CN" altLang="en-US" dirty="0"/>
              <a:t>常数</a:t>
            </a:r>
          </a:p>
        </p:txBody>
      </p:sp>
      <p:pic>
        <p:nvPicPr>
          <p:cNvPr id="4" name="图片 3"/>
          <p:cNvPicPr>
            <a:picLocks noChangeAspect="1"/>
          </p:cNvPicPr>
          <p:nvPr/>
        </p:nvPicPr>
        <p:blipFill>
          <a:blip r:embed="rId3"/>
          <a:stretch>
            <a:fillRect/>
          </a:stretch>
        </p:blipFill>
        <p:spPr>
          <a:xfrm>
            <a:off x="6193659" y="4017737"/>
            <a:ext cx="2405048" cy="2472431"/>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580731" y="4370492"/>
                <a:ext cx="260635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h</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=6.55×</m:t>
                      </m:r>
                      <m:sSup>
                        <m:sSupPr>
                          <m:ctrlP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10</m:t>
                          </m:r>
                        </m:e>
                        <m:sup>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−34</m:t>
                          </m:r>
                        </m:sup>
                      </m:sSup>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𝐽</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𝑆</m:t>
                      </m:r>
                    </m:oMath>
                  </m:oMathPara>
                </a14:m>
                <a:endParaRPr kumimoji="0" lang="zh-CN" altLang="en-US" sz="2000" b="0" i="0" u="none" strike="noStrike" kern="0" cap="none" spc="0" normalizeH="0" baseline="0" noProof="0" dirty="0">
                  <a:ln>
                    <a:noFill/>
                  </a:ln>
                  <a:solidFill>
                    <a:sysClr val="windowText" lastClr="000000"/>
                  </a:solidFill>
                  <a:effectLst/>
                  <a:uLnTx/>
                  <a:uFillTx/>
                </a:endParaRPr>
              </a:p>
            </p:txBody>
          </p:sp>
        </mc:Choice>
        <mc:Fallback xmlns="">
          <p:sp>
            <p:nvSpPr>
              <p:cNvPr id="5" name="矩形 4"/>
              <p:cNvSpPr>
                <a:spLocks noRot="1" noChangeAspect="1" noMove="1" noResize="1" noEditPoints="1" noAdjustHandles="1" noChangeArrowheads="1" noChangeShapeType="1" noTextEdit="1"/>
              </p:cNvSpPr>
              <p:nvPr/>
            </p:nvSpPr>
            <p:spPr>
              <a:xfrm>
                <a:off x="1580731" y="4370492"/>
                <a:ext cx="2606355" cy="400110"/>
              </a:xfrm>
              <a:prstGeom prst="rect">
                <a:avLst/>
              </a:prstGeom>
              <a:blipFill>
                <a:blip r:embed="rId4"/>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255102" y="5744848"/>
                <a:ext cx="2735492"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𝑘</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=1.346×</m:t>
                      </m:r>
                      <m:sSup>
                        <m:sSupPr>
                          <m:ctrlP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10</m:t>
                          </m:r>
                        </m:e>
                        <m:sup>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−23</m:t>
                          </m:r>
                        </m:sup>
                      </m:sSup>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𝐽</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𝐾</m:t>
                      </m:r>
                    </m:oMath>
                  </m:oMathPara>
                </a14:m>
                <a:endParaRPr kumimoji="0" lang="zh-CN" altLang="en-US" sz="2000" b="0" i="0" u="none" strike="noStrike" kern="0" cap="none" spc="0" normalizeH="0" baseline="0" noProof="0" dirty="0">
                  <a:ln>
                    <a:noFill/>
                  </a:ln>
                  <a:solidFill>
                    <a:sysClr val="windowText" lastClr="000000"/>
                  </a:solidFill>
                  <a:effectLst/>
                  <a:uLnTx/>
                  <a:uFillTx/>
                </a:endParaRPr>
              </a:p>
            </p:txBody>
          </p:sp>
        </mc:Choice>
        <mc:Fallback xmlns="">
          <p:sp>
            <p:nvSpPr>
              <p:cNvPr id="6" name="矩形 5"/>
              <p:cNvSpPr>
                <a:spLocks noRot="1" noChangeAspect="1" noMove="1" noResize="1" noEditPoints="1" noAdjustHandles="1" noChangeArrowheads="1" noChangeShapeType="1" noTextEdit="1"/>
              </p:cNvSpPr>
              <p:nvPr/>
            </p:nvSpPr>
            <p:spPr>
              <a:xfrm>
                <a:off x="1255102" y="5744848"/>
                <a:ext cx="2735492" cy="400110"/>
              </a:xfrm>
              <a:prstGeom prst="rect">
                <a:avLst/>
              </a:prstGeom>
              <a:blipFill>
                <a:blip r:embed="rId5"/>
                <a:stretch>
                  <a:fillRect b="-10606"/>
                </a:stretch>
              </a:blipFill>
            </p:spPr>
            <p:txBody>
              <a:bodyPr/>
              <a:lstStyle/>
              <a:p>
                <a:r>
                  <a:rPr lang="zh-CN" altLang="en-US">
                    <a:noFill/>
                  </a:rPr>
                  <a:t> </a:t>
                </a:r>
              </a:p>
            </p:txBody>
          </p:sp>
        </mc:Fallback>
      </mc:AlternateContent>
      <p:sp>
        <p:nvSpPr>
          <p:cNvPr id="7" name="下箭头 6"/>
          <p:cNvSpPr/>
          <p:nvPr/>
        </p:nvSpPr>
        <p:spPr>
          <a:xfrm>
            <a:off x="2622848" y="4893425"/>
            <a:ext cx="261061" cy="85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426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lnSpc>
                    <a:spcPct val="150000"/>
                  </a:lnSpc>
                  <a:spcBef>
                    <a:spcPts val="0"/>
                  </a:spcBef>
                  <a:spcAft>
                    <a:spcPts val="0"/>
                  </a:spcAft>
                </a:pPr>
                <a:r>
                  <a:rPr lang="zh-CN" altLang="zh-CN" dirty="0">
                    <a:solidFill>
                      <a:srgbClr val="0070C0"/>
                    </a:solidFill>
                  </a:rPr>
                  <a:t>动量算符</a:t>
                </a:r>
                <a:r>
                  <a:rPr lang="en-US" altLang="zh-CN" dirty="0">
                    <a:solidFill>
                      <a:srgbClr val="0070C0"/>
                    </a:solidFill>
                    <a:ea typeface="Calibri" panose="020F0502020204030204" pitchFamily="34" charset="0"/>
                  </a:rPr>
                  <a:t> </a:t>
                </a:r>
                <a14:m>
                  <m:oMath xmlns:m="http://schemas.openxmlformats.org/officeDocument/2006/math">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𝑝</m:t>
                        </m:r>
                      </m:e>
                    </m:acc>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𝑖</m:t>
                    </m:r>
                    <m:r>
                      <a:rPr lang="zh-CN" altLang="zh-CN">
                        <a:solidFill>
                          <a:srgbClr val="0070C0"/>
                        </a:solidFill>
                        <a:latin typeface="Cambria Math" panose="02040503050406030204" pitchFamily="18" charset="0"/>
                      </a:rPr>
                      <m:t>ℏ</m:t>
                    </m:r>
                    <m:r>
                      <a:rPr lang="zh-CN" altLang="en-US" i="1">
                        <a:solidFill>
                          <a:srgbClr val="0070C0"/>
                        </a:solidFill>
                        <a:latin typeface="Cambria Math" panose="02040503050406030204" pitchFamily="18" charset="0"/>
                      </a:rPr>
                      <m:t>𝛻</m:t>
                    </m:r>
                  </m:oMath>
                </a14:m>
                <a:endParaRPr lang="zh-CN" altLang="zh-CN" dirty="0">
                  <a:solidFill>
                    <a:srgbClr val="0070C0"/>
                  </a:solidFill>
                </a:endParaRPr>
              </a:p>
              <a:p>
                <a:pPr marL="0" marR="0">
                  <a:lnSpc>
                    <a:spcPct val="150000"/>
                  </a:lnSpc>
                  <a:spcBef>
                    <a:spcPts val="0"/>
                  </a:spcBef>
                  <a:spcAft>
                    <a:spcPts val="0"/>
                  </a:spcAft>
                </a:pPr>
                <a:r>
                  <a:rPr lang="zh-CN" altLang="zh-CN" dirty="0">
                    <a:solidFill>
                      <a:srgbClr val="0070C0"/>
                    </a:solidFill>
                    <a:ea typeface="Microsoft YaHei" panose="020B0503020204020204" pitchFamily="34" charset="-122"/>
                  </a:rPr>
                  <a:t>动能算符</a:t>
                </a:r>
                <a:r>
                  <a:rPr lang="en-US" altLang="zh-CN" dirty="0">
                    <a:solidFill>
                      <a:srgbClr val="0070C0"/>
                    </a:solidFill>
                    <a:ea typeface="Calibri" panose="020F0502020204030204" pitchFamily="34" charset="0"/>
                  </a:rPr>
                  <a:t> </a:t>
                </a:r>
                <a14:m>
                  <m:oMath xmlns:m="http://schemas.openxmlformats.org/officeDocument/2006/math">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𝑇</m:t>
                        </m:r>
                      </m:e>
                    </m:acc>
                    <m:r>
                      <a:rPr lang="zh-CN" altLang="zh-CN">
                        <a:solidFill>
                          <a:srgbClr val="0070C0"/>
                        </a:solidFill>
                        <a:latin typeface="Cambria Math" panose="02040503050406030204" pitchFamily="18" charset="0"/>
                      </a:rPr>
                      <m:t>=</m:t>
                    </m:r>
                    <m:f>
                      <m:fPr>
                        <m:ctrlPr>
                          <a:rPr lang="zh-CN" altLang="zh-CN" i="1">
                            <a:solidFill>
                              <a:srgbClr val="0070C0"/>
                            </a:solidFill>
                            <a:latin typeface="Cambria Math" panose="02040503050406030204" pitchFamily="18" charset="0"/>
                          </a:rPr>
                        </m:ctrlPr>
                      </m:fPr>
                      <m:num>
                        <m:sSup>
                          <m:sSupPr>
                            <m:ctrlPr>
                              <a:rPr lang="zh-CN" altLang="zh-CN" i="1">
                                <a:solidFill>
                                  <a:srgbClr val="0070C0"/>
                                </a:solidFill>
                                <a:latin typeface="Cambria Math" panose="02040503050406030204" pitchFamily="18" charset="0"/>
                              </a:rPr>
                            </m:ctrlPr>
                          </m:sSupPr>
                          <m:e>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𝑝</m:t>
                                </m:r>
                              </m:e>
                            </m:acc>
                          </m:e>
                          <m:sup>
                            <m:r>
                              <a:rPr lang="zh-CN" altLang="zh-CN">
                                <a:solidFill>
                                  <a:srgbClr val="0070C0"/>
                                </a:solidFill>
                                <a:latin typeface="Cambria Math" panose="02040503050406030204" pitchFamily="18" charset="0"/>
                              </a:rPr>
                              <m:t>2</m:t>
                            </m:r>
                          </m:sup>
                        </m:sSup>
                      </m:num>
                      <m:den>
                        <m:r>
                          <a:rPr lang="zh-CN" altLang="zh-CN">
                            <a:solidFill>
                              <a:srgbClr val="0070C0"/>
                            </a:solidFill>
                            <a:latin typeface="Cambria Math" panose="02040503050406030204" pitchFamily="18" charset="0"/>
                          </a:rPr>
                          <m:t>2</m:t>
                        </m:r>
                        <m:r>
                          <a:rPr lang="zh-CN" altLang="zh-CN">
                            <a:solidFill>
                              <a:srgbClr val="0070C0"/>
                            </a:solidFill>
                            <a:latin typeface="Cambria Math" panose="02040503050406030204" pitchFamily="18" charset="0"/>
                          </a:rPr>
                          <m:t>𝑚</m:t>
                        </m:r>
                      </m:den>
                    </m:f>
                    <m:r>
                      <a:rPr lang="zh-CN" altLang="zh-CN">
                        <a:solidFill>
                          <a:srgbClr val="0070C0"/>
                        </a:solidFill>
                        <a:latin typeface="Cambria Math" panose="02040503050406030204" pitchFamily="18" charset="0"/>
                      </a:rPr>
                      <m:t>=−</m:t>
                    </m:r>
                    <m:f>
                      <m:fPr>
                        <m:ctrlPr>
                          <a:rPr lang="zh-CN" altLang="zh-CN" i="1">
                            <a:solidFill>
                              <a:srgbClr val="0070C0"/>
                            </a:solidFill>
                            <a:latin typeface="Cambria Math" panose="02040503050406030204" pitchFamily="18" charset="0"/>
                          </a:rPr>
                        </m:ctrlPr>
                      </m:fPr>
                      <m:num>
                        <m:sSup>
                          <m:sSupPr>
                            <m:ctrlPr>
                              <a:rPr lang="zh-CN" altLang="zh-CN" i="1">
                                <a:solidFill>
                                  <a:srgbClr val="0070C0"/>
                                </a:solidFill>
                                <a:latin typeface="Cambria Math" panose="02040503050406030204" pitchFamily="18" charset="0"/>
                              </a:rPr>
                            </m:ctrlPr>
                          </m:sSupPr>
                          <m:e>
                            <m:r>
                              <a:rPr lang="zh-CN" altLang="zh-CN">
                                <a:solidFill>
                                  <a:srgbClr val="0070C0"/>
                                </a:solidFill>
                                <a:latin typeface="Cambria Math" panose="02040503050406030204" pitchFamily="18" charset="0"/>
                              </a:rPr>
                              <m:t>ℏ</m:t>
                            </m:r>
                          </m:e>
                          <m:sup>
                            <m:r>
                              <a:rPr lang="zh-CN" altLang="zh-CN">
                                <a:solidFill>
                                  <a:srgbClr val="0070C0"/>
                                </a:solidFill>
                                <a:latin typeface="Cambria Math" panose="02040503050406030204" pitchFamily="18" charset="0"/>
                              </a:rPr>
                              <m:t>2</m:t>
                            </m:r>
                          </m:sup>
                        </m:sSup>
                      </m:num>
                      <m:den>
                        <m:r>
                          <a:rPr lang="zh-CN" altLang="zh-CN">
                            <a:solidFill>
                              <a:srgbClr val="0070C0"/>
                            </a:solidFill>
                            <a:latin typeface="Cambria Math" panose="02040503050406030204" pitchFamily="18" charset="0"/>
                          </a:rPr>
                          <m:t>2</m:t>
                        </m:r>
                        <m:r>
                          <a:rPr lang="zh-CN" altLang="zh-CN">
                            <a:solidFill>
                              <a:srgbClr val="0070C0"/>
                            </a:solidFill>
                            <a:latin typeface="Cambria Math" panose="02040503050406030204" pitchFamily="18" charset="0"/>
                          </a:rPr>
                          <m:t>𝑚</m:t>
                        </m:r>
                      </m:den>
                    </m:f>
                    <m:sSup>
                      <m:sSupPr>
                        <m:ctrlPr>
                          <a:rPr lang="zh-CN" altLang="zh-CN" i="1">
                            <a:solidFill>
                              <a:srgbClr val="0070C0"/>
                            </a:solidFill>
                            <a:latin typeface="Cambria Math" panose="02040503050406030204" pitchFamily="18" charset="0"/>
                          </a:rPr>
                        </m:ctrlPr>
                      </m:sSupPr>
                      <m:e>
                        <m:r>
                          <a:rPr lang="zh-CN" altLang="en-US" i="1">
                            <a:solidFill>
                              <a:srgbClr val="0070C0"/>
                            </a:solidFill>
                            <a:latin typeface="Cambria Math" panose="02040503050406030204" pitchFamily="18" charset="0"/>
                          </a:rPr>
                          <m:t>𝛻</m:t>
                        </m:r>
                      </m:e>
                      <m:sup>
                        <m:r>
                          <a:rPr lang="zh-CN" altLang="zh-CN">
                            <a:solidFill>
                              <a:srgbClr val="0070C0"/>
                            </a:solidFill>
                            <a:latin typeface="Cambria Math" panose="02040503050406030204" pitchFamily="18" charset="0"/>
                          </a:rPr>
                          <m:t>2</m:t>
                        </m:r>
                      </m:sup>
                    </m:sSup>
                    <m:r>
                      <a:rPr lang="zh-CN" altLang="en-US" i="1">
                        <a:solidFill>
                          <a:srgbClr val="0070C0"/>
                        </a:solidFill>
                        <a:latin typeface="Cambria Math" panose="02040503050406030204" pitchFamily="18" charset="0"/>
                      </a:rPr>
                      <m:t> </m:t>
                    </m:r>
                  </m:oMath>
                </a14:m>
                <a:endParaRPr lang="zh-CN" altLang="zh-CN" dirty="0">
                  <a:solidFill>
                    <a:srgbClr val="0070C0"/>
                  </a:solidFill>
                </a:endParaRPr>
              </a:p>
              <a:p>
                <a:pPr marL="0" marR="0">
                  <a:lnSpc>
                    <a:spcPct val="150000"/>
                  </a:lnSpc>
                  <a:spcBef>
                    <a:spcPts val="0"/>
                  </a:spcBef>
                  <a:spcAft>
                    <a:spcPts val="0"/>
                  </a:spcAft>
                </a:pPr>
                <a:r>
                  <a:rPr lang="zh-CN" altLang="zh-CN" dirty="0">
                    <a:solidFill>
                      <a:srgbClr val="0070C0"/>
                    </a:solidFill>
                  </a:rPr>
                  <a:t>角动量算符</a:t>
                </a:r>
                <a:r>
                  <a:rPr lang="en-US" altLang="zh-CN" dirty="0">
                    <a:solidFill>
                      <a:srgbClr val="0070C0"/>
                    </a:solidFill>
                    <a:ea typeface="Calibri" panose="020F0502020204030204" pitchFamily="34" charset="0"/>
                  </a:rPr>
                  <a:t> </a:t>
                </a:r>
                <a14:m>
                  <m:oMath xmlns:m="http://schemas.openxmlformats.org/officeDocument/2006/math">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𝑙</m:t>
                        </m:r>
                      </m:e>
                    </m:acc>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𝑟</m:t>
                    </m:r>
                    <m:r>
                      <a:rPr lang="zh-CN" altLang="zh-CN">
                        <a:solidFill>
                          <a:srgbClr val="0070C0"/>
                        </a:solidFill>
                        <a:latin typeface="Cambria Math" panose="02040503050406030204" pitchFamily="18" charset="0"/>
                      </a:rPr>
                      <m:t>×</m:t>
                    </m:r>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𝑝</m:t>
                        </m:r>
                      </m:e>
                    </m:acc>
                  </m:oMath>
                </a14:m>
                <a:endParaRPr lang="zh-CN" altLang="zh-CN" dirty="0">
                  <a:solidFill>
                    <a:srgbClr val="0070C0"/>
                  </a:solidFill>
                </a:endParaRPr>
              </a:p>
              <a:p>
                <a:pPr marL="0" marR="0">
                  <a:lnSpc>
                    <a:spcPct val="150000"/>
                  </a:lnSpc>
                  <a:spcBef>
                    <a:spcPts val="0"/>
                  </a:spcBef>
                  <a:spcAft>
                    <a:spcPts val="0"/>
                  </a:spcAft>
                </a:pPr>
                <a:r>
                  <a:rPr lang="en-US" altLang="zh-CN" dirty="0">
                    <a:solidFill>
                      <a:srgbClr val="0070C0"/>
                    </a:solidFill>
                    <a:ea typeface="Calibri" panose="020F0502020204030204" pitchFamily="34" charset="0"/>
                  </a:rPr>
                  <a:t>Hamilton</a:t>
                </a:r>
                <a:r>
                  <a:rPr lang="zh-CN" altLang="zh-CN" dirty="0">
                    <a:solidFill>
                      <a:srgbClr val="0070C0"/>
                    </a:solidFill>
                    <a:ea typeface="Microsoft YaHei" panose="020B0503020204020204" pitchFamily="34" charset="-122"/>
                  </a:rPr>
                  <a:t>量</a:t>
                </a:r>
                <a:r>
                  <a:rPr lang="en-US" altLang="zh-CN" dirty="0">
                    <a:solidFill>
                      <a:srgbClr val="0070C0"/>
                    </a:solidFill>
                    <a:ea typeface="Calibri" panose="020F0502020204030204" pitchFamily="34" charset="0"/>
                  </a:rPr>
                  <a:t> </a:t>
                </a:r>
                <a14:m>
                  <m:oMath xmlns:m="http://schemas.openxmlformats.org/officeDocument/2006/math">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𝐻</m:t>
                        </m:r>
                      </m:e>
                    </m:acc>
                    <m:r>
                      <a:rPr lang="zh-CN" altLang="zh-CN">
                        <a:solidFill>
                          <a:srgbClr val="0070C0"/>
                        </a:solidFill>
                        <a:latin typeface="Cambria Math" panose="02040503050406030204" pitchFamily="18" charset="0"/>
                      </a:rPr>
                      <m:t>=</m:t>
                    </m:r>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𝑇</m:t>
                        </m:r>
                      </m:e>
                    </m:acc>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𝑉</m:t>
                    </m:r>
                    <m:d>
                      <m:dPr>
                        <m:ctrlPr>
                          <a:rPr lang="zh-CN" altLang="zh-CN" i="1">
                            <a:solidFill>
                              <a:srgbClr val="0070C0"/>
                            </a:solidFill>
                            <a:latin typeface="Cambria Math" panose="02040503050406030204" pitchFamily="18" charset="0"/>
                          </a:rPr>
                        </m:ctrlPr>
                      </m:dPr>
                      <m:e>
                        <m:r>
                          <a:rPr lang="zh-CN" altLang="zh-CN">
                            <a:solidFill>
                              <a:srgbClr val="0070C0"/>
                            </a:solidFill>
                            <a:latin typeface="Cambria Math" panose="02040503050406030204" pitchFamily="18" charset="0"/>
                          </a:rPr>
                          <m:t>𝒓</m:t>
                        </m:r>
                      </m:e>
                    </m:d>
                    <m:r>
                      <a:rPr lang="zh-CN" altLang="zh-CN">
                        <a:solidFill>
                          <a:srgbClr val="0070C0"/>
                        </a:solidFill>
                        <a:latin typeface="Cambria Math" panose="02040503050406030204" pitchFamily="18" charset="0"/>
                      </a:rPr>
                      <m:t>=−</m:t>
                    </m:r>
                    <m:f>
                      <m:fPr>
                        <m:ctrlPr>
                          <a:rPr lang="zh-CN" altLang="zh-CN" i="1">
                            <a:solidFill>
                              <a:srgbClr val="0070C0"/>
                            </a:solidFill>
                            <a:latin typeface="Cambria Math" panose="02040503050406030204" pitchFamily="18" charset="0"/>
                          </a:rPr>
                        </m:ctrlPr>
                      </m:fPr>
                      <m:num>
                        <m:sSup>
                          <m:sSupPr>
                            <m:ctrlPr>
                              <a:rPr lang="zh-CN" altLang="zh-CN" i="1">
                                <a:solidFill>
                                  <a:srgbClr val="0070C0"/>
                                </a:solidFill>
                                <a:latin typeface="Cambria Math" panose="02040503050406030204" pitchFamily="18" charset="0"/>
                              </a:rPr>
                            </m:ctrlPr>
                          </m:sSupPr>
                          <m:e>
                            <m:r>
                              <a:rPr lang="zh-CN" altLang="zh-CN">
                                <a:solidFill>
                                  <a:srgbClr val="0070C0"/>
                                </a:solidFill>
                                <a:latin typeface="Cambria Math" panose="02040503050406030204" pitchFamily="18" charset="0"/>
                              </a:rPr>
                              <m:t>ℏ</m:t>
                            </m:r>
                          </m:e>
                          <m:sup>
                            <m:r>
                              <a:rPr lang="zh-CN" altLang="zh-CN">
                                <a:solidFill>
                                  <a:srgbClr val="0070C0"/>
                                </a:solidFill>
                                <a:latin typeface="Cambria Math" panose="02040503050406030204" pitchFamily="18" charset="0"/>
                              </a:rPr>
                              <m:t>2</m:t>
                            </m:r>
                          </m:sup>
                        </m:sSup>
                      </m:num>
                      <m:den>
                        <m:r>
                          <a:rPr lang="zh-CN" altLang="zh-CN">
                            <a:solidFill>
                              <a:srgbClr val="0070C0"/>
                            </a:solidFill>
                            <a:latin typeface="Cambria Math" panose="02040503050406030204" pitchFamily="18" charset="0"/>
                          </a:rPr>
                          <m:t>2</m:t>
                        </m:r>
                        <m:r>
                          <a:rPr lang="zh-CN" altLang="zh-CN">
                            <a:solidFill>
                              <a:srgbClr val="0070C0"/>
                            </a:solidFill>
                            <a:latin typeface="Cambria Math" panose="02040503050406030204" pitchFamily="18" charset="0"/>
                          </a:rPr>
                          <m:t>𝑚</m:t>
                        </m:r>
                      </m:den>
                    </m:f>
                    <m:sSup>
                      <m:sSupPr>
                        <m:ctrlPr>
                          <a:rPr lang="zh-CN" altLang="zh-CN" i="1">
                            <a:solidFill>
                              <a:srgbClr val="0070C0"/>
                            </a:solidFill>
                            <a:latin typeface="Cambria Math" panose="02040503050406030204" pitchFamily="18" charset="0"/>
                          </a:rPr>
                        </m:ctrlPr>
                      </m:sSupPr>
                      <m:e>
                        <m:r>
                          <a:rPr lang="zh-CN" altLang="en-US" i="1">
                            <a:solidFill>
                              <a:srgbClr val="0070C0"/>
                            </a:solidFill>
                            <a:latin typeface="Cambria Math" panose="02040503050406030204" pitchFamily="18" charset="0"/>
                          </a:rPr>
                          <m:t>𝛻</m:t>
                        </m:r>
                      </m:e>
                      <m:sup>
                        <m:r>
                          <a:rPr lang="zh-CN" altLang="zh-CN">
                            <a:solidFill>
                              <a:srgbClr val="0070C0"/>
                            </a:solidFill>
                            <a:latin typeface="Cambria Math" panose="02040503050406030204" pitchFamily="18" charset="0"/>
                          </a:rPr>
                          <m:t>2</m:t>
                        </m:r>
                      </m:sup>
                    </m:sSup>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𝑉</m:t>
                    </m:r>
                    <m:d>
                      <m:dPr>
                        <m:ctrlPr>
                          <a:rPr lang="zh-CN" altLang="zh-CN" i="1">
                            <a:solidFill>
                              <a:srgbClr val="0070C0"/>
                            </a:solidFill>
                            <a:latin typeface="Cambria Math" panose="02040503050406030204" pitchFamily="18" charset="0"/>
                          </a:rPr>
                        </m:ctrlPr>
                      </m:dPr>
                      <m:e>
                        <m:r>
                          <a:rPr lang="zh-CN" altLang="zh-CN">
                            <a:solidFill>
                              <a:srgbClr val="0070C0"/>
                            </a:solidFill>
                            <a:latin typeface="Cambria Math" panose="02040503050406030204" pitchFamily="18" charset="0"/>
                          </a:rPr>
                          <m:t>𝒓</m:t>
                        </m:r>
                      </m:e>
                    </m:d>
                  </m:oMath>
                </a14:m>
                <a:endParaRPr lang="zh-CN" altLang="zh-CN" dirty="0">
                  <a:solidFill>
                    <a:srgbClr val="0070C0"/>
                  </a:solidFill>
                </a:endParaRPr>
              </a:p>
              <a:p>
                <a:pPr marL="0" marR="0">
                  <a:lnSpc>
                    <a:spcPct val="150000"/>
                  </a:lnSpc>
                  <a:spcBef>
                    <a:spcPts val="0"/>
                  </a:spcBef>
                  <a:spcAft>
                    <a:spcPts val="0"/>
                  </a:spcAft>
                </a:pPr>
                <a:r>
                  <a:rPr lang="zh-CN" altLang="zh-CN" dirty="0">
                    <a:solidFill>
                      <a:srgbClr val="7030A0"/>
                    </a:solidFill>
                    <a:ea typeface="Microsoft YaHei" panose="020B0503020204020204" pitchFamily="34" charset="-122"/>
                  </a:rPr>
                  <a:t>任一力学量的平均值</a:t>
                </a:r>
              </a:p>
              <a:p>
                <a:pPr marL="0" marR="0">
                  <a:lnSpc>
                    <a:spcPct val="150000"/>
                  </a:lnSpc>
                  <a:spcBef>
                    <a:spcPts val="0"/>
                  </a:spcBef>
                  <a:spcAft>
                    <a:spcPts val="0"/>
                  </a:spcAft>
                </a:pPr>
                <a14:m>
                  <m:oMath xmlns:m="http://schemas.openxmlformats.org/officeDocument/2006/math">
                    <m:acc>
                      <m:accPr>
                        <m:chr m:val="̅"/>
                        <m:ctrlPr>
                          <a:rPr lang="x-IV_mathan" altLang="zh-CN" i="1">
                            <a:solidFill>
                              <a:srgbClr val="7030A0"/>
                            </a:solidFill>
                            <a:latin typeface="Cambria Math" panose="02040503050406030204" pitchFamily="18" charset="0"/>
                            <a:ea typeface="Cambria Math" panose="02040503050406030204" pitchFamily="18" charset="0"/>
                          </a:rPr>
                        </m:ctrlPr>
                      </m:accPr>
                      <m:e>
                        <m:r>
                          <a:rPr lang="x-IV_mathan" altLang="zh-CN">
                            <a:solidFill>
                              <a:srgbClr val="7030A0"/>
                            </a:solidFill>
                            <a:latin typeface="Cambria Math" panose="02040503050406030204" pitchFamily="18" charset="0"/>
                            <a:ea typeface="Cambria Math" panose="02040503050406030204" pitchFamily="18" charset="0"/>
                          </a:rPr>
                          <m:t>𝐴</m:t>
                        </m:r>
                      </m:e>
                    </m:acc>
                    <m:r>
                      <a:rPr lang="x-IV_mathan" altLang="zh-CN">
                        <a:solidFill>
                          <a:srgbClr val="7030A0"/>
                        </a:solidFill>
                        <a:latin typeface="Cambria Math" panose="02040503050406030204" pitchFamily="18" charset="0"/>
                        <a:ea typeface="Cambria Math" panose="02040503050406030204" pitchFamily="18" charset="0"/>
                      </a:rPr>
                      <m:t>=∫</m:t>
                    </m:r>
                    <m:sSup>
                      <m:sSupPr>
                        <m:ctrlPr>
                          <a:rPr lang="x-IV_mathan" altLang="zh-CN" i="1">
                            <a:solidFill>
                              <a:srgbClr val="7030A0"/>
                            </a:solidFill>
                            <a:latin typeface="Cambria Math" panose="02040503050406030204" pitchFamily="18" charset="0"/>
                            <a:ea typeface="Cambria Math" panose="02040503050406030204" pitchFamily="18" charset="0"/>
                          </a:rPr>
                        </m:ctrlPr>
                      </m:sSupPr>
                      <m:e>
                        <m:r>
                          <a:rPr lang="x-IV_mathan" altLang="zh-CN">
                            <a:solidFill>
                              <a:srgbClr val="7030A0"/>
                            </a:solidFill>
                            <a:latin typeface="Cambria Math" panose="02040503050406030204" pitchFamily="18" charset="0"/>
                            <a:ea typeface="Cambria Math" panose="02040503050406030204" pitchFamily="18" charset="0"/>
                          </a:rPr>
                          <m:t>𝜓</m:t>
                        </m:r>
                      </m:e>
                      <m:sup>
                        <m:r>
                          <a:rPr lang="x-IV_mathan" altLang="zh-CN">
                            <a:solidFill>
                              <a:srgbClr val="7030A0"/>
                            </a:solidFill>
                            <a:latin typeface="Cambria Math" panose="02040503050406030204" pitchFamily="18" charset="0"/>
                            <a:ea typeface="Cambria Math" panose="02040503050406030204" pitchFamily="18" charset="0"/>
                          </a:rPr>
                          <m:t>∗</m:t>
                        </m:r>
                      </m:sup>
                    </m:sSup>
                    <m:acc>
                      <m:accPr>
                        <m:chr m:val="̂"/>
                        <m:ctrlPr>
                          <a:rPr lang="x-IV_mathan" altLang="zh-CN" i="1">
                            <a:solidFill>
                              <a:srgbClr val="7030A0"/>
                            </a:solidFill>
                            <a:latin typeface="Cambria Math" panose="02040503050406030204" pitchFamily="18" charset="0"/>
                            <a:ea typeface="Cambria Math" panose="02040503050406030204" pitchFamily="18" charset="0"/>
                          </a:rPr>
                        </m:ctrlPr>
                      </m:accPr>
                      <m:e>
                        <m:r>
                          <a:rPr lang="x-IV_mathan" altLang="zh-CN">
                            <a:solidFill>
                              <a:srgbClr val="7030A0"/>
                            </a:solidFill>
                            <a:latin typeface="Cambria Math" panose="02040503050406030204" pitchFamily="18" charset="0"/>
                            <a:ea typeface="Cambria Math" panose="02040503050406030204" pitchFamily="18" charset="0"/>
                          </a:rPr>
                          <m:t>𝐴</m:t>
                        </m:r>
                      </m:e>
                    </m:acc>
                    <m:r>
                      <a:rPr lang="x-IV_mathan" altLang="zh-CN">
                        <a:solidFill>
                          <a:srgbClr val="7030A0"/>
                        </a:solidFill>
                        <a:latin typeface="Cambria Math" panose="02040503050406030204" pitchFamily="18" charset="0"/>
                        <a:ea typeface="Cambria Math" panose="02040503050406030204" pitchFamily="18" charset="0"/>
                      </a:rPr>
                      <m:t>𝜓</m:t>
                    </m:r>
                    <m:sSup>
                      <m:sSupPr>
                        <m:ctrlPr>
                          <a:rPr lang="x-IV_mathan" altLang="zh-CN" i="1">
                            <a:solidFill>
                              <a:srgbClr val="7030A0"/>
                            </a:solidFill>
                            <a:latin typeface="Cambria Math" panose="02040503050406030204" pitchFamily="18" charset="0"/>
                            <a:ea typeface="Cambria Math" panose="02040503050406030204" pitchFamily="18" charset="0"/>
                          </a:rPr>
                        </m:ctrlPr>
                      </m:sSupPr>
                      <m:e>
                        <m:r>
                          <a:rPr lang="x-IV_mathan" altLang="zh-CN">
                            <a:solidFill>
                              <a:srgbClr val="7030A0"/>
                            </a:solidFill>
                            <a:latin typeface="Cambria Math" panose="02040503050406030204" pitchFamily="18" charset="0"/>
                            <a:ea typeface="Cambria Math" panose="02040503050406030204" pitchFamily="18" charset="0"/>
                          </a:rPr>
                          <m:t>𝑑</m:t>
                        </m:r>
                      </m:e>
                      <m:sup>
                        <m:r>
                          <a:rPr lang="x-IV_mathan" altLang="zh-CN">
                            <a:solidFill>
                              <a:srgbClr val="7030A0"/>
                            </a:solidFill>
                            <a:latin typeface="Cambria Math" panose="02040503050406030204" pitchFamily="18" charset="0"/>
                            <a:ea typeface="Cambria Math" panose="02040503050406030204" pitchFamily="18" charset="0"/>
                          </a:rPr>
                          <m:t>3</m:t>
                        </m:r>
                      </m:sup>
                    </m:sSup>
                    <m:r>
                      <a:rPr lang="x-IV_mathan" altLang="zh-CN">
                        <a:solidFill>
                          <a:srgbClr val="7030A0"/>
                        </a:solidFill>
                        <a:latin typeface="Cambria Math" panose="02040503050406030204" pitchFamily="18" charset="0"/>
                        <a:ea typeface="Cambria Math" panose="02040503050406030204" pitchFamily="18" charset="0"/>
                      </a:rPr>
                      <m:t>𝑥</m:t>
                    </m:r>
                    <m:r>
                      <a:rPr lang="x-IV_mathan" altLang="zh-CN">
                        <a:solidFill>
                          <a:srgbClr val="7030A0"/>
                        </a:solidFill>
                        <a:latin typeface="Cambria Math" panose="02040503050406030204" pitchFamily="18" charset="0"/>
                        <a:ea typeface="Cambria Math" panose="02040503050406030204" pitchFamily="18" charset="0"/>
                      </a:rPr>
                      <m:t>=</m:t>
                    </m:r>
                    <m:d>
                      <m:dPr>
                        <m:ctrlPr>
                          <a:rPr lang="x-IV_mathan" altLang="zh-CN" i="1">
                            <a:solidFill>
                              <a:srgbClr val="7030A0"/>
                            </a:solidFill>
                            <a:latin typeface="Cambria Math" panose="02040503050406030204" pitchFamily="18" charset="0"/>
                            <a:ea typeface="Cambria Math" panose="02040503050406030204" pitchFamily="18" charset="0"/>
                          </a:rPr>
                        </m:ctrlPr>
                      </m:dPr>
                      <m:e>
                        <m:r>
                          <a:rPr lang="x-IV_mathan" altLang="zh-CN">
                            <a:solidFill>
                              <a:srgbClr val="7030A0"/>
                            </a:solidFill>
                            <a:latin typeface="Cambria Math" panose="02040503050406030204" pitchFamily="18" charset="0"/>
                            <a:ea typeface="Cambria Math" panose="02040503050406030204" pitchFamily="18" charset="0"/>
                          </a:rPr>
                          <m:t>𝜓</m:t>
                        </m:r>
                        <m:r>
                          <a:rPr lang="x-IV_mathan" altLang="zh-CN">
                            <a:solidFill>
                              <a:srgbClr val="7030A0"/>
                            </a:solidFill>
                            <a:latin typeface="Cambria Math" panose="02040503050406030204" pitchFamily="18" charset="0"/>
                            <a:ea typeface="Cambria Math" panose="02040503050406030204" pitchFamily="18" charset="0"/>
                          </a:rPr>
                          <m:t>,</m:t>
                        </m:r>
                        <m:acc>
                          <m:accPr>
                            <m:chr m:val="̂"/>
                            <m:ctrlPr>
                              <a:rPr lang="x-IV_mathan" altLang="zh-CN" i="1">
                                <a:solidFill>
                                  <a:srgbClr val="7030A0"/>
                                </a:solidFill>
                                <a:latin typeface="Cambria Math" panose="02040503050406030204" pitchFamily="18" charset="0"/>
                                <a:ea typeface="Cambria Math" panose="02040503050406030204" pitchFamily="18" charset="0"/>
                              </a:rPr>
                            </m:ctrlPr>
                          </m:accPr>
                          <m:e>
                            <m:r>
                              <a:rPr lang="x-IV_mathan" altLang="zh-CN">
                                <a:solidFill>
                                  <a:srgbClr val="7030A0"/>
                                </a:solidFill>
                                <a:latin typeface="Cambria Math" panose="02040503050406030204" pitchFamily="18" charset="0"/>
                                <a:ea typeface="Cambria Math" panose="02040503050406030204" pitchFamily="18" charset="0"/>
                              </a:rPr>
                              <m:t>𝐴</m:t>
                            </m:r>
                          </m:e>
                        </m:acc>
                        <m:r>
                          <a:rPr lang="x-IV_mathan" altLang="zh-CN">
                            <a:solidFill>
                              <a:srgbClr val="7030A0"/>
                            </a:solidFill>
                            <a:latin typeface="Cambria Math" panose="02040503050406030204" pitchFamily="18" charset="0"/>
                            <a:ea typeface="Cambria Math" panose="02040503050406030204" pitchFamily="18" charset="0"/>
                          </a:rPr>
                          <m:t>𝜓</m:t>
                        </m:r>
                      </m:e>
                    </m:d>
                  </m:oMath>
                </a14:m>
                <a:endParaRPr lang="x-IV_mathan" altLang="zh-CN" dirty="0">
                  <a:solidFill>
                    <a:srgbClr val="7030A0"/>
                  </a:solidFill>
                  <a:ea typeface="Cambria Math" panose="02040503050406030204" pitchFamily="18" charset="0"/>
                </a:endParaRPr>
              </a:p>
              <a:p>
                <a:pPr marL="0" marR="0">
                  <a:lnSpc>
                    <a:spcPct val="150000"/>
                  </a:lnSpc>
                  <a:spcBef>
                    <a:spcPts val="0"/>
                  </a:spcBef>
                  <a:spcAft>
                    <a:spcPts val="0"/>
                  </a:spcAft>
                </a:pPr>
                <a:r>
                  <a:rPr lang="zh-CN" altLang="zh-CN" dirty="0">
                    <a:ea typeface="Microsoft YaHei" panose="020B0503020204020204" pitchFamily="34" charset="-122"/>
                  </a:rPr>
                  <a:t>未归一化情况，</a:t>
                </a:r>
                <a14:m>
                  <m:oMath xmlns:m="http://schemas.openxmlformats.org/officeDocument/2006/math">
                    <m:acc>
                      <m:accPr>
                        <m:chr m:val="̅"/>
                        <m:ctrlPr>
                          <a:rPr lang="zh-CN" altLang="zh-CN" i="1">
                            <a:latin typeface="Cambria Math" panose="02040503050406030204" pitchFamily="18" charset="0"/>
                          </a:rPr>
                        </m:ctrlPr>
                      </m:accPr>
                      <m:e>
                        <m:r>
                          <a:rPr lang="zh-CN" altLang="zh-CN">
                            <a:latin typeface="Cambria Math" panose="02040503050406030204" pitchFamily="18" charset="0"/>
                          </a:rPr>
                          <m:t>𝐴</m:t>
                        </m:r>
                      </m:e>
                    </m:acc>
                    <m:r>
                      <a:rPr lang="zh-CN" altLang="zh-CN">
                        <a:latin typeface="Cambria Math" panose="02040503050406030204" pitchFamily="18" charset="0"/>
                      </a:rPr>
                      <m:t>=</m:t>
                    </m:r>
                    <m:d>
                      <m:dPr>
                        <m:ctrlPr>
                          <a:rPr lang="zh-CN" altLang="zh-CN" i="1">
                            <a:latin typeface="Cambria Math" panose="02040503050406030204" pitchFamily="18" charset="0"/>
                          </a:rPr>
                        </m:ctrlPr>
                      </m:dPr>
                      <m:e>
                        <m:r>
                          <a:rPr lang="zh-CN" altLang="zh-CN">
                            <a:latin typeface="Cambria Math" panose="02040503050406030204" pitchFamily="18" charset="0"/>
                          </a:rPr>
                          <m:t>𝜓</m:t>
                        </m:r>
                        <m:r>
                          <a:rPr lang="zh-CN" altLang="zh-CN">
                            <a:latin typeface="Cambria Math" panose="02040503050406030204" pitchFamily="18" charset="0"/>
                          </a:rPr>
                          <m:t>,</m:t>
                        </m:r>
                        <m:acc>
                          <m:accPr>
                            <m:chr m:val="̂"/>
                            <m:ctrlPr>
                              <a:rPr lang="zh-CN" altLang="zh-CN" i="1">
                                <a:latin typeface="Cambria Math" panose="02040503050406030204" pitchFamily="18" charset="0"/>
                              </a:rPr>
                            </m:ctrlPr>
                          </m:accPr>
                          <m:e>
                            <m:r>
                              <a:rPr lang="zh-CN" altLang="zh-CN">
                                <a:latin typeface="Cambria Math" panose="02040503050406030204" pitchFamily="18" charset="0"/>
                              </a:rPr>
                              <m:t>𝐴</m:t>
                            </m:r>
                          </m:e>
                        </m:acc>
                        <m:r>
                          <a:rPr lang="zh-CN" altLang="zh-CN">
                            <a:latin typeface="Cambria Math" panose="02040503050406030204" pitchFamily="18" charset="0"/>
                          </a:rPr>
                          <m:t>𝜓</m:t>
                        </m:r>
                      </m:e>
                    </m:d>
                    <m:r>
                      <a:rPr lang="zh-CN" altLang="zh-CN">
                        <a:latin typeface="Cambria Math" panose="02040503050406030204" pitchFamily="18" charset="0"/>
                      </a:rPr>
                      <m:t>/</m:t>
                    </m:r>
                    <m:d>
                      <m:dPr>
                        <m:ctrlPr>
                          <a:rPr lang="zh-CN" altLang="zh-CN" i="1">
                            <a:latin typeface="Cambria Math" panose="02040503050406030204" pitchFamily="18" charset="0"/>
                          </a:rPr>
                        </m:ctrlPr>
                      </m:dPr>
                      <m:e>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𝜓</m:t>
                        </m:r>
                      </m:e>
                    </m:d>
                  </m:oMath>
                </a14:m>
                <a:endParaRPr lang="zh-CN" altLang="zh-CN" dirty="0"/>
              </a:p>
              <a:p>
                <a:pPr marL="0" marR="0">
                  <a:lnSpc>
                    <a:spcPct val="150000"/>
                  </a:lnSpc>
                  <a:spcBef>
                    <a:spcPts val="0"/>
                  </a:spcBef>
                  <a:spcAft>
                    <a:spcPts val="0"/>
                  </a:spcAft>
                </a:pPr>
                <a:r>
                  <a:rPr lang="zh-CN" altLang="zh-CN" dirty="0">
                    <a:ea typeface="Microsoft YaHei" panose="020B0503020204020204" pitchFamily="34" charset="-122"/>
                  </a:rPr>
                  <a:t>算符详细讨论见第四章</a:t>
                </a:r>
              </a:p>
              <a:p>
                <a:pPr>
                  <a:lnSpc>
                    <a:spcPct val="150000"/>
                  </a:lnSpc>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算符</a:t>
            </a:r>
          </a:p>
        </p:txBody>
      </p:sp>
    </p:spTree>
    <p:extLst>
      <p:ext uri="{BB962C8B-B14F-4D97-AF65-F5344CB8AC3E}">
        <p14:creationId xmlns:p14="http://schemas.microsoft.com/office/powerpoint/2010/main" val="3570352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sSup>
                      <m:sSupPr>
                        <m:ctrlPr>
                          <a:rPr lang="zh-CN" altLang="zh-CN" i="1" smtClean="0">
                            <a:latin typeface="Cambria Math" panose="02040503050406030204" pitchFamily="18" charset="0"/>
                          </a:rPr>
                        </m:ctrlPr>
                      </m:sSupPr>
                      <m:e>
                        <m:r>
                          <a:rPr lang="zh-CN" altLang="zh-CN">
                            <a:latin typeface="Cambria Math" panose="02040503050406030204" pitchFamily="18" charset="0"/>
                          </a:rPr>
                          <m:t>𝛻</m:t>
                        </m:r>
                      </m:e>
                      <m:sup>
                        <m:r>
                          <a:rPr lang="zh-CN" altLang="zh-CN">
                            <a:latin typeface="Cambria Math" panose="02040503050406030204" pitchFamily="18" charset="0"/>
                          </a:rPr>
                          <m:t>2</m:t>
                        </m:r>
                      </m:sup>
                    </m:sSup>
                    <m:r>
                      <a:rPr lang="zh-CN" altLang="zh-CN">
                        <a:latin typeface="Cambria Math" panose="02040503050406030204" pitchFamily="18" charset="0"/>
                      </a:rPr>
                      <m:t>𝜓</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𝑚𝑖</m:t>
                        </m:r>
                      </m:num>
                      <m:den>
                        <m:r>
                          <a:rPr lang="zh-CN" altLang="zh-CN">
                            <a:latin typeface="Cambria Math" panose="02040503050406030204" pitchFamily="18" charset="0"/>
                          </a:rPr>
                          <m:t>ℏ</m:t>
                        </m:r>
                      </m:den>
                    </m:f>
                    <m:acc>
                      <m:accPr>
                        <m:chr m:val="̇"/>
                        <m:ctrlPr>
                          <a:rPr lang="zh-CN" altLang="zh-CN" i="1">
                            <a:latin typeface="Cambria Math" panose="02040503050406030204" pitchFamily="18" charset="0"/>
                          </a:rPr>
                        </m:ctrlPr>
                      </m:accPr>
                      <m:e>
                        <m:r>
                          <a:rPr lang="zh-CN" altLang="zh-CN">
                            <a:latin typeface="Cambria Math" panose="02040503050406030204" pitchFamily="18" charset="0"/>
                          </a:rPr>
                          <m:t>𝜓</m:t>
                        </m:r>
                      </m:e>
                    </m:acc>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𝑚𝑉</m:t>
                        </m:r>
                      </m:num>
                      <m:den>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den>
                    </m:f>
                    <m:r>
                      <a:rPr lang="zh-CN" altLang="zh-CN">
                        <a:latin typeface="Cambria Math" panose="02040503050406030204" pitchFamily="18" charset="0"/>
                      </a:rPr>
                      <m:t>𝜓</m:t>
                    </m:r>
                    <m:r>
                      <a:rPr lang="zh-CN" altLang="zh-CN">
                        <a:latin typeface="Cambria Math" panose="02040503050406030204" pitchFamily="18" charset="0"/>
                      </a:rPr>
                      <m:t>=0</m:t>
                    </m:r>
                  </m:oMath>
                </a14:m>
                <a:endParaRPr lang="en-US" altLang="zh-CN" dirty="0"/>
              </a:p>
              <a:p>
                <a:r>
                  <a:rPr lang="en-US" altLang="zh-CN" dirty="0"/>
                  <a:t>Hamilton</a:t>
                </a:r>
                <a:r>
                  <a:rPr lang="zh-CN" altLang="zh-CN" dirty="0"/>
                  <a:t>量</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r>
                      <a:rPr lang="zh-CN" altLang="zh-CN">
                        <a:latin typeface="Cambria Math" panose="02040503050406030204" pitchFamily="18" charset="0"/>
                      </a:rPr>
                      <m:t>=</m:t>
                    </m:r>
                    <m:acc>
                      <m:accPr>
                        <m:chr m:val="̂"/>
                        <m:ctrlPr>
                          <a:rPr lang="zh-CN" altLang="zh-CN" i="1">
                            <a:latin typeface="Cambria Math" panose="02040503050406030204" pitchFamily="18" charset="0"/>
                          </a:rPr>
                        </m:ctrlPr>
                      </m:accPr>
                      <m:e>
                        <m:r>
                          <a:rPr lang="zh-CN" altLang="zh-CN">
                            <a:latin typeface="Cambria Math" panose="02040503050406030204" pitchFamily="18" charset="0"/>
                          </a:rPr>
                          <m:t>𝑇</m:t>
                        </m:r>
                      </m:e>
                    </m:acc>
                    <m:r>
                      <a:rPr lang="zh-CN" altLang="zh-CN">
                        <a:latin typeface="Cambria Math" panose="02040503050406030204" pitchFamily="18" charset="0"/>
                      </a:rPr>
                      <m:t>+</m:t>
                    </m:r>
                    <m:r>
                      <a:rPr lang="zh-CN" altLang="zh-CN">
                        <a:latin typeface="Cambria Math" panose="02040503050406030204" pitchFamily="18" charset="0"/>
                      </a:rPr>
                      <m:t>𝑉</m:t>
                    </m:r>
                    <m:d>
                      <m:dPr>
                        <m:ctrlPr>
                          <a:rPr lang="zh-CN" altLang="zh-CN" i="1">
                            <a:latin typeface="Cambria Math" panose="02040503050406030204" pitchFamily="18" charset="0"/>
                          </a:rPr>
                        </m:ctrlPr>
                      </m:dPr>
                      <m:e>
                        <m:r>
                          <a:rPr lang="zh-CN" altLang="zh-CN">
                            <a:latin typeface="Cambria Math" panose="02040503050406030204" pitchFamily="18" charset="0"/>
                          </a:rPr>
                          <m:t>𝒓</m:t>
                        </m:r>
                      </m:e>
                    </m:d>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𝑚</m:t>
                        </m:r>
                      </m:den>
                    </m:f>
                    <m:sSup>
                      <m:sSupPr>
                        <m:ctrlPr>
                          <a:rPr lang="zh-CN" altLang="zh-CN" i="1">
                            <a:latin typeface="Cambria Math" panose="02040503050406030204" pitchFamily="18" charset="0"/>
                          </a:rPr>
                        </m:ctrlPr>
                      </m:sSupPr>
                      <m:e>
                        <m:r>
                          <a:rPr lang="zh-CN" altLang="en-US" i="1">
                            <a:latin typeface="Cambria Math" panose="02040503050406030204" pitchFamily="18" charset="0"/>
                          </a:rPr>
                          <m:t>𝛻</m:t>
                        </m:r>
                      </m:e>
                      <m:sup>
                        <m:r>
                          <a:rPr lang="zh-CN" altLang="zh-CN">
                            <a:latin typeface="Cambria Math" panose="02040503050406030204" pitchFamily="18" charset="0"/>
                          </a:rPr>
                          <m:t>2</m:t>
                        </m:r>
                      </m:sup>
                    </m:sSup>
                    <m:r>
                      <a:rPr lang="zh-CN" altLang="zh-CN">
                        <a:latin typeface="Cambria Math" panose="02040503050406030204" pitchFamily="18" charset="0"/>
                      </a:rPr>
                      <m:t>+</m:t>
                    </m:r>
                    <m:r>
                      <a:rPr lang="zh-CN" altLang="zh-CN">
                        <a:latin typeface="Cambria Math" panose="02040503050406030204" pitchFamily="18" charset="0"/>
                      </a:rPr>
                      <m:t>𝑉</m:t>
                    </m:r>
                    <m:d>
                      <m:dPr>
                        <m:ctrlPr>
                          <a:rPr lang="zh-CN" altLang="zh-CN" i="1">
                            <a:latin typeface="Cambria Math" panose="02040503050406030204" pitchFamily="18" charset="0"/>
                          </a:rPr>
                        </m:ctrlPr>
                      </m:dPr>
                      <m:e>
                        <m:r>
                          <a:rPr lang="zh-CN" altLang="zh-CN">
                            <a:latin typeface="Cambria Math" panose="02040503050406030204" pitchFamily="18" charset="0"/>
                          </a:rPr>
                          <m:t>𝒓</m:t>
                        </m:r>
                      </m:e>
                    </m:d>
                  </m:oMath>
                </a14:m>
                <a:endParaRPr lang="en-US" altLang="zh-CN" dirty="0"/>
              </a:p>
              <a:p>
                <a:r>
                  <a:rPr lang="zh-CN" altLang="zh-CN" dirty="0"/>
                  <a:t>Schrödinger方程</a:t>
                </a:r>
                <a:endParaRPr lang="en-US" altLang="zh-CN" dirty="0"/>
              </a:p>
              <a:p>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ℏ</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𝒓</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ℏ</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r>
                              <a:rPr lang="en-US" altLang="zh-CN" i="1">
                                <a:latin typeface="Cambria Math" panose="02040503050406030204" pitchFamily="18" charset="0"/>
                              </a:rPr>
                              <m:t>𝑚</m:t>
                            </m:r>
                          </m:den>
                        </m:f>
                        <m:sSup>
                          <m:sSupPr>
                            <m:ctrlPr>
                              <a:rPr lang="en-US" altLang="zh-CN" i="1">
                                <a:latin typeface="Cambria Math" panose="02040503050406030204" pitchFamily="18" charset="0"/>
                              </a:rPr>
                            </m:ctrlPr>
                          </m:sSupPr>
                          <m:e>
                            <m:r>
                              <a:rPr lang="en-US" altLang="zh-CN">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𝑉</m:t>
                        </m:r>
                      </m:e>
                    </m:d>
                    <m:r>
                      <a:rPr lang="en-US" altLang="zh-CN" i="1">
                        <a:latin typeface="Cambria Math" panose="02040503050406030204" pitchFamily="18" charset="0"/>
                      </a:rPr>
                      <m:t>𝜓</m:t>
                    </m:r>
                    <m:d>
                      <m:dPr>
                        <m:ctrlPr>
                          <a:rPr lang="en-US" altLang="zh-CN" i="1">
                            <a:latin typeface="Cambria Math" panose="02040503050406030204" pitchFamily="18" charset="0"/>
                          </a:rPr>
                        </m:ctrlPr>
                      </m:dPr>
                      <m:e>
                        <m:r>
                          <a:rPr lang="en-US" altLang="zh-CN" b="1"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b="0" i="0"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𝑚</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𝑉</m:t>
                        </m:r>
                      </m:e>
                    </m:d>
                    <m:r>
                      <a:rPr lang="en-US" altLang="zh-CN" i="1">
                        <a:latin typeface="Cambria Math" panose="02040503050406030204" pitchFamily="18" charset="0"/>
                      </a:rPr>
                      <m:t>𝜓</m:t>
                    </m:r>
                    <m:d>
                      <m:dPr>
                        <m:ctrlPr>
                          <a:rPr lang="en-US" altLang="zh-CN" i="1">
                            <a:latin typeface="Cambria Math" panose="02040503050406030204" pitchFamily="18" charset="0"/>
                          </a:rPr>
                        </m:ctrlPr>
                      </m:dPr>
                      <m:e>
                        <m:r>
                          <a:rPr lang="en-US" altLang="zh-CN" b="1"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r>
                      <a:rPr lang="en-US" altLang="zh-CN" i="1">
                        <a:latin typeface="Cambria Math" panose="02040503050406030204" pitchFamily="18" charset="0"/>
                      </a:rPr>
                      <m:t>𝜓</m:t>
                    </m:r>
                    <m:d>
                      <m:dPr>
                        <m:ctrlPr>
                          <a:rPr lang="en-US" altLang="zh-CN" i="1">
                            <a:latin typeface="Cambria Math" panose="02040503050406030204" pitchFamily="18" charset="0"/>
                          </a:rPr>
                        </m:ctrlPr>
                      </m:dPr>
                      <m:e>
                        <m:r>
                          <a:rPr lang="en-US" altLang="zh-CN" b="1"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𝑡</m:t>
                        </m:r>
                      </m:e>
                    </m:d>
                  </m:oMath>
                </a14:m>
                <a:endParaRPr lang="en-US" altLang="zh-CN" i="1" dirty="0"/>
              </a:p>
              <a:p>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=0</m:t>
                    </m:r>
                  </m:oMath>
                </a14:m>
                <a:r>
                  <a:rPr lang="zh-CN" altLang="zh-CN" dirty="0"/>
                  <a:t>时，Schrödinger方程解为</a:t>
                </a:r>
                <a:r>
                  <a:rPr lang="zh-CN" altLang="en-US" dirty="0"/>
                  <a:t>平面</a:t>
                </a:r>
                <a:r>
                  <a:rPr lang="zh-CN" altLang="zh-CN" dirty="0"/>
                  <a:t>单色波</a:t>
                </a:r>
                <a14:m>
                  <m:oMath xmlns:m="http://schemas.openxmlformats.org/officeDocument/2006/math">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𝒓</m:t>
                        </m:r>
                        <m:r>
                          <a:rPr lang="zh-CN" altLang="zh-CN">
                            <a:latin typeface="Cambria Math" panose="02040503050406030204" pitchFamily="18" charset="0"/>
                          </a:rPr>
                          <m:t>,</m:t>
                        </m:r>
                        <m:r>
                          <a:rPr lang="zh-CN" altLang="zh-CN">
                            <a:latin typeface="Cambria Math" panose="02040503050406030204" pitchFamily="18" charset="0"/>
                          </a:rPr>
                          <m:t>𝑡</m:t>
                        </m:r>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𝑖</m:t>
                        </m:r>
                        <m:d>
                          <m:dPr>
                            <m:ctrlPr>
                              <a:rPr lang="zh-CN" altLang="zh-CN" i="1">
                                <a:latin typeface="Cambria Math" panose="02040503050406030204" pitchFamily="18" charset="0"/>
                              </a:rPr>
                            </m:ctrlPr>
                          </m:dPr>
                          <m:e>
                            <m:r>
                              <a:rPr lang="zh-CN" altLang="zh-CN">
                                <a:latin typeface="Cambria Math" panose="02040503050406030204" pitchFamily="18" charset="0"/>
                              </a:rPr>
                              <m:t>𝒑</m:t>
                            </m:r>
                            <m:r>
                              <a:rPr lang="zh-CN" altLang="zh-CN">
                                <a:latin typeface="Cambria Math" panose="02040503050406030204" pitchFamily="18" charset="0"/>
                              </a:rPr>
                              <m:t>⋅</m:t>
                            </m:r>
                            <m:r>
                              <a:rPr lang="zh-CN" altLang="zh-CN">
                                <a:latin typeface="Cambria Math" panose="02040503050406030204" pitchFamily="18" charset="0"/>
                              </a:rPr>
                              <m:t>𝒓</m:t>
                            </m:r>
                            <m:r>
                              <a:rPr lang="zh-CN" altLang="zh-CN">
                                <a:latin typeface="Cambria Math" panose="02040503050406030204" pitchFamily="18" charset="0"/>
                              </a:rPr>
                              <m:t>−</m:t>
                            </m:r>
                            <m:r>
                              <a:rPr lang="zh-CN" altLang="zh-CN">
                                <a:latin typeface="Cambria Math" panose="02040503050406030204" pitchFamily="18" charset="0"/>
                              </a:rPr>
                              <m:t>𝐸𝑡</m:t>
                            </m:r>
                          </m:e>
                        </m:d>
                        <m:r>
                          <a:rPr lang="zh-CN" altLang="zh-CN">
                            <a:latin typeface="Cambria Math" panose="02040503050406030204" pitchFamily="18" charset="0"/>
                          </a:rPr>
                          <m:t>/ℏ</m:t>
                        </m:r>
                      </m:sup>
                    </m:sSup>
                  </m:oMath>
                </a14:m>
                <a:endParaRPr lang="en-US" altLang="zh-CN" i="1"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Schrödinger方程</a:t>
            </a:r>
            <a:endParaRPr lang="zh-CN" altLang="en-US" dirty="0"/>
          </a:p>
        </p:txBody>
      </p:sp>
    </p:spTree>
    <p:extLst>
      <p:ext uri="{BB962C8B-B14F-4D97-AF65-F5344CB8AC3E}">
        <p14:creationId xmlns:p14="http://schemas.microsoft.com/office/powerpoint/2010/main" val="2206181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7"/>
                <a:ext cx="6618303" cy="4795375"/>
              </a:xfrm>
            </p:spPr>
            <p:txBody>
              <a:bodyPr/>
              <a:lstStyle/>
              <a:p>
                <a:pPr marL="0" marR="0">
                  <a:spcBef>
                    <a:spcPts val="0"/>
                  </a:spcBef>
                  <a:spcAft>
                    <a:spcPts val="0"/>
                  </a:spcAft>
                </a:pPr>
                <a:r>
                  <a:rPr lang="zh-CN" altLang="zh-CN" dirty="0"/>
                  <a:t>由</a:t>
                </a:r>
                <a:r>
                  <a:rPr lang="zh-CN" altLang="zh-CN" dirty="0">
                    <a:ea typeface="Microsoft YaHei" panose="020B0503020204020204" pitchFamily="34" charset="-122"/>
                  </a:rPr>
                  <a:t>波函数平方可积，一个粒子在全空间找到他的概率总和应不随时间改变，即</a:t>
                </a:r>
                <a14:m>
                  <m:oMath xmlns:m="http://schemas.openxmlformats.org/officeDocument/2006/math">
                    <m:f>
                      <m:fPr>
                        <m:ctrlPr>
                          <a:rPr lang="x-IV_mathan" altLang="zh-CN" i="1">
                            <a:solidFill>
                              <a:srgbClr val="0070C0"/>
                            </a:solidFill>
                            <a:latin typeface="Cambria Math" panose="02040503050406030204" pitchFamily="18" charset="0"/>
                            <a:ea typeface="Cambria Math" panose="02040503050406030204" pitchFamily="18" charset="0"/>
                          </a:rPr>
                        </m:ctrlPr>
                      </m:fPr>
                      <m:num>
                        <m:r>
                          <m:rPr>
                            <m:sty m:val="p"/>
                          </m:rPr>
                          <a:rPr lang="x-IV_mathan" altLang="zh-CN">
                            <a:solidFill>
                              <a:srgbClr val="0070C0"/>
                            </a:solidFill>
                            <a:latin typeface="Cambria Math" panose="02040503050406030204" pitchFamily="18" charset="0"/>
                            <a:ea typeface="Cambria Math" panose="02040503050406030204" pitchFamily="18" charset="0"/>
                          </a:rPr>
                          <m:t>d</m:t>
                        </m:r>
                      </m:num>
                      <m:den>
                        <m:r>
                          <m:rPr>
                            <m:sty m:val="p"/>
                          </m:rPr>
                          <a:rPr lang="x-IV_mathan" altLang="zh-CN">
                            <a:solidFill>
                              <a:srgbClr val="0070C0"/>
                            </a:solidFill>
                            <a:latin typeface="Cambria Math" panose="02040503050406030204" pitchFamily="18" charset="0"/>
                            <a:ea typeface="Cambria Math" panose="02040503050406030204" pitchFamily="18" charset="0"/>
                          </a:rPr>
                          <m:t>d</m:t>
                        </m:r>
                        <m:r>
                          <a:rPr lang="x-IV_mathan" altLang="zh-CN">
                            <a:solidFill>
                              <a:srgbClr val="0070C0"/>
                            </a:solidFill>
                            <a:latin typeface="Cambria Math" panose="02040503050406030204" pitchFamily="18" charset="0"/>
                            <a:ea typeface="Cambria Math" panose="02040503050406030204" pitchFamily="18" charset="0"/>
                          </a:rPr>
                          <m:t>𝑡</m:t>
                        </m:r>
                      </m:den>
                    </m:f>
                    <m:r>
                      <a:rPr lang="x-IV_mathan" altLang="zh-CN">
                        <a:solidFill>
                          <a:srgbClr val="0070C0"/>
                        </a:solidFill>
                        <a:latin typeface="Cambria Math" panose="02040503050406030204" pitchFamily="18" charset="0"/>
                        <a:ea typeface="Cambria Math" panose="02040503050406030204" pitchFamily="18" charset="0"/>
                      </a:rPr>
                      <m:t>∫</m:t>
                    </m:r>
                    <m:sSup>
                      <m:sSupPr>
                        <m:ctrlPr>
                          <a:rPr lang="x-IV_mathan" altLang="zh-CN" i="1">
                            <a:solidFill>
                              <a:srgbClr val="0070C0"/>
                            </a:solidFill>
                            <a:latin typeface="Cambria Math" panose="02040503050406030204" pitchFamily="18" charset="0"/>
                            <a:ea typeface="Cambria Math" panose="02040503050406030204" pitchFamily="18" charset="0"/>
                          </a:rPr>
                        </m:ctrlPr>
                      </m:sSupPr>
                      <m:e>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𝜓</m:t>
                            </m:r>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𝒓</m:t>
                                </m:r>
                              </m:e>
                            </m:d>
                          </m:e>
                        </m:d>
                      </m:e>
                      <m:sup>
                        <m:r>
                          <a:rPr lang="x-IV_mathan" altLang="zh-CN">
                            <a:solidFill>
                              <a:srgbClr val="0070C0"/>
                            </a:solidFill>
                            <a:latin typeface="Cambria Math" panose="02040503050406030204" pitchFamily="18" charset="0"/>
                            <a:ea typeface="Cambria Math" panose="02040503050406030204" pitchFamily="18" charset="0"/>
                          </a:rPr>
                          <m:t>2</m:t>
                        </m:r>
                      </m:sup>
                    </m:sSup>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𝑑</m:t>
                        </m:r>
                      </m:e>
                      <m:sup>
                        <m:r>
                          <a:rPr lang="x-IV_mathan" altLang="zh-CN">
                            <a:solidFill>
                              <a:srgbClr val="0070C0"/>
                            </a:solidFill>
                            <a:latin typeface="Cambria Math" panose="02040503050406030204" pitchFamily="18" charset="0"/>
                            <a:ea typeface="Cambria Math" panose="02040503050406030204" pitchFamily="18" charset="0"/>
                          </a:rPr>
                          <m:t>3</m:t>
                        </m:r>
                      </m:sup>
                    </m:sSup>
                    <m:r>
                      <a:rPr lang="x-IV_mathan" altLang="zh-CN">
                        <a:solidFill>
                          <a:srgbClr val="0070C0"/>
                        </a:solidFill>
                        <a:latin typeface="Cambria Math" panose="02040503050406030204" pitchFamily="18" charset="0"/>
                        <a:ea typeface="Cambria Math" panose="02040503050406030204" pitchFamily="18" charset="0"/>
                      </a:rPr>
                      <m:t>𝑥</m:t>
                    </m:r>
                    <m:r>
                      <a:rPr lang="x-IV_mathan" altLang="zh-CN">
                        <a:solidFill>
                          <a:srgbClr val="0070C0"/>
                        </a:solidFill>
                        <a:latin typeface="Cambria Math" panose="02040503050406030204" pitchFamily="18" charset="0"/>
                        <a:ea typeface="Cambria Math" panose="02040503050406030204" pitchFamily="18" charset="0"/>
                      </a:rPr>
                      <m:t>=0</m:t>
                    </m:r>
                  </m:oMath>
                </a14:m>
                <a:endParaRPr lang="x-IV_mathan" altLang="zh-CN" dirty="0">
                  <a:solidFill>
                    <a:srgbClr val="0070C0"/>
                  </a:solidFill>
                  <a:ea typeface="Cambria Math" panose="02040503050406030204" pitchFamily="18" charset="0"/>
                </a:endParaRPr>
              </a:p>
              <a:p>
                <a:pPr marL="0" marR="0">
                  <a:spcBef>
                    <a:spcPts val="0"/>
                  </a:spcBef>
                  <a:spcAft>
                    <a:spcPts val="0"/>
                  </a:spcAft>
                </a:pPr>
                <a:r>
                  <a:rPr lang="zh-CN" altLang="zh-CN" b="1" dirty="0">
                    <a:solidFill>
                      <a:srgbClr val="5B9BD5"/>
                    </a:solidFill>
                    <a:ea typeface="Microsoft YaHei" panose="020B0503020204020204" pitchFamily="34" charset="-122"/>
                  </a:rPr>
                  <a:t>能否从</a:t>
                </a:r>
                <a:r>
                  <a:rPr lang="zh-CN" altLang="zh-CN" b="1" dirty="0">
                    <a:solidFill>
                      <a:srgbClr val="5B9BD5"/>
                    </a:solidFill>
                    <a:ea typeface="Calibri" panose="020F0502020204030204" pitchFamily="34" charset="0"/>
                  </a:rPr>
                  <a:t>Schrödinger</a:t>
                </a:r>
                <a:r>
                  <a:rPr lang="zh-CN" altLang="zh-CN" b="1" dirty="0">
                    <a:solidFill>
                      <a:srgbClr val="5B9BD5"/>
                    </a:solidFill>
                    <a:ea typeface="Microsoft YaHei" panose="020B0503020204020204" pitchFamily="34" charset="-122"/>
                  </a:rPr>
                  <a:t>方程得到这一点，另外如果不是在全空间，而是在固定有限区域（定域），结果会怎样</a:t>
                </a:r>
                <a:endParaRPr lang="zh-CN" altLang="zh-CN" b="1" dirty="0">
                  <a:solidFill>
                    <a:srgbClr val="5B9BD5"/>
                  </a:solidFill>
                </a:endParaRPr>
              </a:p>
              <a:p>
                <a:pPr marL="0" marR="0">
                  <a:spcBef>
                    <a:spcPts val="0"/>
                  </a:spcBef>
                  <a:spcAft>
                    <a:spcPts val="0"/>
                  </a:spcAft>
                </a:pPr>
                <a14:m>
                  <m:oMath xmlns:m="http://schemas.openxmlformats.org/officeDocument/2006/math">
                    <m:r>
                      <a:rPr lang="zh-CN" altLang="zh-CN">
                        <a:solidFill>
                          <a:srgbClr val="C00000"/>
                        </a:solidFill>
                        <a:latin typeface="Cambria Math" panose="02040503050406030204" pitchFamily="18" charset="0"/>
                      </a:rPr>
                      <m:t>𝜌</m:t>
                    </m:r>
                    <m:r>
                      <a:rPr lang="zh-CN" altLang="zh-CN">
                        <a:solidFill>
                          <a:srgbClr val="C00000"/>
                        </a:solidFill>
                        <a:latin typeface="Cambria Math" panose="02040503050406030204" pitchFamily="18" charset="0"/>
                      </a:rPr>
                      <m:t>=</m:t>
                    </m:r>
                    <m:sSup>
                      <m:sSupPr>
                        <m:ctrlPr>
                          <a:rPr lang="zh-CN" altLang="zh-CN" i="1">
                            <a:solidFill>
                              <a:srgbClr val="C00000"/>
                            </a:solidFill>
                            <a:latin typeface="Cambria Math" panose="02040503050406030204" pitchFamily="18" charset="0"/>
                          </a:rPr>
                        </m:ctrlPr>
                      </m:sSupPr>
                      <m:e>
                        <m:r>
                          <a:rPr lang="zh-CN" altLang="zh-CN">
                            <a:solidFill>
                              <a:srgbClr val="C00000"/>
                            </a:solidFill>
                            <a:latin typeface="Cambria Math" panose="02040503050406030204" pitchFamily="18" charset="0"/>
                          </a:rPr>
                          <m:t>𝜓</m:t>
                        </m:r>
                      </m:e>
                      <m:sup>
                        <m:r>
                          <a:rPr lang="zh-CN" altLang="zh-CN">
                            <a:solidFill>
                              <a:srgbClr val="C00000"/>
                            </a:solidFill>
                            <a:latin typeface="Cambria Math" panose="02040503050406030204" pitchFamily="18" charset="0"/>
                          </a:rPr>
                          <m:t>∗</m:t>
                        </m:r>
                      </m:sup>
                    </m:sSup>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𝒓</m:t>
                    </m:r>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𝑡</m:t>
                    </m:r>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𝜓</m:t>
                    </m:r>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𝒓</m:t>
                    </m:r>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𝑡</m:t>
                    </m:r>
                    <m:r>
                      <a:rPr lang="zh-CN" altLang="zh-CN">
                        <a:solidFill>
                          <a:srgbClr val="C00000"/>
                        </a:solidFill>
                        <a:latin typeface="Cambria Math" panose="02040503050406030204" pitchFamily="18" charset="0"/>
                      </a:rPr>
                      <m:t>)</m:t>
                    </m:r>
                  </m:oMath>
                </a14:m>
                <a:r>
                  <a:rPr lang="en-US" altLang="zh-CN" i="1" dirty="0">
                    <a:solidFill>
                      <a:srgbClr val="C00000"/>
                    </a:solidFill>
                    <a:ea typeface="Cambria Math" panose="02040503050406030204" pitchFamily="18" charset="0"/>
                  </a:rPr>
                  <a:t>     </a:t>
                </a:r>
                <a:r>
                  <a:rPr lang="en-US" altLang="zh-CN" dirty="0">
                    <a:solidFill>
                      <a:srgbClr val="C00000"/>
                    </a:solidFill>
                    <a:ea typeface="Cambria Math" panose="02040503050406030204" pitchFamily="18" charset="0"/>
                  </a:rPr>
                  <a:t>(</a:t>
                </a:r>
                <a:r>
                  <a:rPr lang="zh-CN" altLang="zh-CN" dirty="0">
                    <a:solidFill>
                      <a:srgbClr val="C00000"/>
                    </a:solidFill>
                  </a:rPr>
                  <a:t>概率密度</a:t>
                </a:r>
                <a:r>
                  <a:rPr lang="en-US" altLang="zh-CN" dirty="0">
                    <a:solidFill>
                      <a:srgbClr val="C00000"/>
                    </a:solidFill>
                    <a:ea typeface="Cambria Math" panose="02040503050406030204" pitchFamily="18" charset="0"/>
                  </a:rPr>
                  <a:t>)</a:t>
                </a:r>
                <a:endParaRPr lang="zh-CN" altLang="zh-CN" dirty="0">
                  <a:solidFill>
                    <a:srgbClr val="C00000"/>
                  </a:solidFill>
                </a:endParaRPr>
              </a:p>
              <a:p>
                <a:pPr marL="0" marR="0">
                  <a:spcBef>
                    <a:spcPts val="0"/>
                  </a:spcBef>
                  <a:spcAft>
                    <a:spcPts val="0"/>
                  </a:spcAft>
                </a:pPr>
                <a14:m>
                  <m:oMath xmlns:m="http://schemas.openxmlformats.org/officeDocument/2006/math">
                    <m:r>
                      <a:rPr lang="zh-CN" altLang="zh-CN">
                        <a:solidFill>
                          <a:srgbClr val="7030A0"/>
                        </a:solidFill>
                        <a:latin typeface="Cambria Math" panose="02040503050406030204" pitchFamily="18" charset="0"/>
                      </a:rPr>
                      <m:t>𝒋</m:t>
                    </m:r>
                    <m:r>
                      <a:rPr lang="zh-CN" altLang="zh-CN">
                        <a:solidFill>
                          <a:srgbClr val="7030A0"/>
                        </a:solidFill>
                        <a:latin typeface="Cambria Math" panose="02040503050406030204" pitchFamily="18" charset="0"/>
                      </a:rPr>
                      <m:t>=−</m:t>
                    </m:r>
                    <m:f>
                      <m:fPr>
                        <m:ctrlPr>
                          <a:rPr lang="zh-CN" altLang="zh-CN" i="1">
                            <a:solidFill>
                              <a:srgbClr val="7030A0"/>
                            </a:solidFill>
                            <a:latin typeface="Cambria Math" panose="02040503050406030204" pitchFamily="18" charset="0"/>
                          </a:rPr>
                        </m:ctrlPr>
                      </m:fPr>
                      <m:num>
                        <m:r>
                          <a:rPr lang="zh-CN" altLang="zh-CN">
                            <a:solidFill>
                              <a:srgbClr val="7030A0"/>
                            </a:solidFill>
                            <a:latin typeface="Cambria Math" panose="02040503050406030204" pitchFamily="18" charset="0"/>
                          </a:rPr>
                          <m:t>𝑖</m:t>
                        </m:r>
                        <m:r>
                          <a:rPr lang="zh-CN" altLang="zh-CN">
                            <a:solidFill>
                              <a:srgbClr val="7030A0"/>
                            </a:solidFill>
                            <a:latin typeface="Cambria Math" panose="02040503050406030204" pitchFamily="18" charset="0"/>
                          </a:rPr>
                          <m:t>ℏ</m:t>
                        </m:r>
                      </m:num>
                      <m:den>
                        <m:r>
                          <a:rPr lang="zh-CN" altLang="zh-CN">
                            <a:solidFill>
                              <a:srgbClr val="7030A0"/>
                            </a:solidFill>
                            <a:latin typeface="Cambria Math" panose="02040503050406030204" pitchFamily="18" charset="0"/>
                          </a:rPr>
                          <m:t>2</m:t>
                        </m:r>
                        <m:r>
                          <a:rPr lang="zh-CN" altLang="zh-CN">
                            <a:solidFill>
                              <a:srgbClr val="7030A0"/>
                            </a:solidFill>
                            <a:latin typeface="Cambria Math" panose="02040503050406030204" pitchFamily="18" charset="0"/>
                          </a:rPr>
                          <m:t>𝑚</m:t>
                        </m:r>
                      </m:den>
                    </m:f>
                    <m:d>
                      <m:dPr>
                        <m:ctrlPr>
                          <a:rPr lang="zh-CN" altLang="zh-CN" i="1">
                            <a:solidFill>
                              <a:srgbClr val="7030A0"/>
                            </a:solidFill>
                            <a:latin typeface="Cambria Math" panose="02040503050406030204" pitchFamily="18" charset="0"/>
                          </a:rPr>
                        </m:ctrlPr>
                      </m:dPr>
                      <m:e>
                        <m:sSup>
                          <m:sSupPr>
                            <m:ctrlPr>
                              <a:rPr lang="zh-CN" altLang="zh-CN" i="1">
                                <a:solidFill>
                                  <a:srgbClr val="7030A0"/>
                                </a:solidFill>
                                <a:latin typeface="Cambria Math" panose="02040503050406030204" pitchFamily="18" charset="0"/>
                              </a:rPr>
                            </m:ctrlPr>
                          </m:sSupPr>
                          <m:e>
                            <m:r>
                              <a:rPr lang="zh-CN" altLang="zh-CN">
                                <a:solidFill>
                                  <a:srgbClr val="7030A0"/>
                                </a:solidFill>
                                <a:latin typeface="Cambria Math" panose="02040503050406030204" pitchFamily="18" charset="0"/>
                              </a:rPr>
                              <m:t>𝜓</m:t>
                            </m:r>
                          </m:e>
                          <m:sup>
                            <m:r>
                              <a:rPr lang="zh-CN" altLang="zh-CN">
                                <a:solidFill>
                                  <a:srgbClr val="7030A0"/>
                                </a:solidFill>
                                <a:latin typeface="Cambria Math" panose="02040503050406030204" pitchFamily="18" charset="0"/>
                              </a:rPr>
                              <m:t>∗</m:t>
                            </m:r>
                          </m:sup>
                        </m:sSup>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𝜓</m:t>
                        </m:r>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𝜓</m:t>
                        </m:r>
                        <m:r>
                          <a:rPr lang="zh-CN" altLang="zh-CN">
                            <a:solidFill>
                              <a:srgbClr val="7030A0"/>
                            </a:solidFill>
                            <a:latin typeface="Cambria Math" panose="02040503050406030204" pitchFamily="18" charset="0"/>
                          </a:rPr>
                          <m:t>𝜵</m:t>
                        </m:r>
                        <m:sSup>
                          <m:sSupPr>
                            <m:ctrlPr>
                              <a:rPr lang="zh-CN" altLang="zh-CN" i="1">
                                <a:solidFill>
                                  <a:srgbClr val="7030A0"/>
                                </a:solidFill>
                                <a:latin typeface="Cambria Math" panose="02040503050406030204" pitchFamily="18" charset="0"/>
                              </a:rPr>
                            </m:ctrlPr>
                          </m:sSupPr>
                          <m:e>
                            <m:r>
                              <a:rPr lang="zh-CN" altLang="zh-CN">
                                <a:solidFill>
                                  <a:srgbClr val="7030A0"/>
                                </a:solidFill>
                                <a:latin typeface="Cambria Math" panose="02040503050406030204" pitchFamily="18" charset="0"/>
                              </a:rPr>
                              <m:t>𝜓</m:t>
                            </m:r>
                          </m:e>
                          <m:sup>
                            <m:r>
                              <a:rPr lang="zh-CN" altLang="zh-CN">
                                <a:solidFill>
                                  <a:srgbClr val="7030A0"/>
                                </a:solidFill>
                                <a:latin typeface="Cambria Math" panose="02040503050406030204" pitchFamily="18" charset="0"/>
                              </a:rPr>
                              <m:t>∗</m:t>
                            </m:r>
                          </m:sup>
                        </m:sSup>
                      </m:e>
                    </m:d>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𝑑</m:t>
                    </m:r>
                    <m:r>
                      <a:rPr lang="zh-CN" altLang="zh-CN">
                        <a:solidFill>
                          <a:srgbClr val="7030A0"/>
                        </a:solidFill>
                        <a:latin typeface="Cambria Math" panose="02040503050406030204" pitchFamily="18" charset="0"/>
                      </a:rPr>
                      <m:t>𝑺</m:t>
                    </m:r>
                    <m:r>
                      <a:rPr lang="zh-CN" altLang="zh-CN">
                        <a:solidFill>
                          <a:srgbClr val="7030A0"/>
                        </a:solidFill>
                        <a:latin typeface="Cambria Math" panose="02040503050406030204" pitchFamily="18" charset="0"/>
                      </a:rPr>
                      <m:t>=</m:t>
                    </m:r>
                    <m:f>
                      <m:fPr>
                        <m:ctrlPr>
                          <a:rPr lang="zh-CN" altLang="zh-CN" i="1">
                            <a:solidFill>
                              <a:srgbClr val="7030A0"/>
                            </a:solidFill>
                            <a:latin typeface="Cambria Math" panose="02040503050406030204" pitchFamily="18" charset="0"/>
                          </a:rPr>
                        </m:ctrlPr>
                      </m:fPr>
                      <m:num>
                        <m:r>
                          <a:rPr lang="zh-CN" altLang="zh-CN">
                            <a:solidFill>
                              <a:srgbClr val="7030A0"/>
                            </a:solidFill>
                            <a:latin typeface="Cambria Math" panose="02040503050406030204" pitchFamily="18" charset="0"/>
                          </a:rPr>
                          <m:t>1</m:t>
                        </m:r>
                      </m:num>
                      <m:den>
                        <m:r>
                          <a:rPr lang="zh-CN" altLang="zh-CN">
                            <a:solidFill>
                              <a:srgbClr val="7030A0"/>
                            </a:solidFill>
                            <a:latin typeface="Cambria Math" panose="02040503050406030204" pitchFamily="18" charset="0"/>
                          </a:rPr>
                          <m:t>2</m:t>
                        </m:r>
                        <m:r>
                          <a:rPr lang="zh-CN" altLang="zh-CN">
                            <a:solidFill>
                              <a:srgbClr val="7030A0"/>
                            </a:solidFill>
                            <a:latin typeface="Cambria Math" panose="02040503050406030204" pitchFamily="18" charset="0"/>
                          </a:rPr>
                          <m:t>𝑚</m:t>
                        </m:r>
                      </m:den>
                    </m:f>
                    <m:d>
                      <m:dPr>
                        <m:ctrlPr>
                          <a:rPr lang="zh-CN" altLang="zh-CN" i="1">
                            <a:solidFill>
                              <a:srgbClr val="7030A0"/>
                            </a:solidFill>
                            <a:latin typeface="Cambria Math" panose="02040503050406030204" pitchFamily="18" charset="0"/>
                          </a:rPr>
                        </m:ctrlPr>
                      </m:dPr>
                      <m:e>
                        <m:sSup>
                          <m:sSupPr>
                            <m:ctrlPr>
                              <a:rPr lang="zh-CN" altLang="zh-CN" i="1">
                                <a:solidFill>
                                  <a:srgbClr val="7030A0"/>
                                </a:solidFill>
                                <a:latin typeface="Cambria Math" panose="02040503050406030204" pitchFamily="18" charset="0"/>
                              </a:rPr>
                            </m:ctrlPr>
                          </m:sSupPr>
                          <m:e>
                            <m:r>
                              <a:rPr lang="zh-CN" altLang="zh-CN">
                                <a:solidFill>
                                  <a:srgbClr val="7030A0"/>
                                </a:solidFill>
                                <a:latin typeface="Cambria Math" panose="02040503050406030204" pitchFamily="18" charset="0"/>
                              </a:rPr>
                              <m:t>𝜓</m:t>
                            </m:r>
                          </m:e>
                          <m:sup>
                            <m:r>
                              <a:rPr lang="zh-CN" altLang="zh-CN">
                                <a:solidFill>
                                  <a:srgbClr val="7030A0"/>
                                </a:solidFill>
                                <a:latin typeface="Cambria Math" panose="02040503050406030204" pitchFamily="18" charset="0"/>
                              </a:rPr>
                              <m:t>∗</m:t>
                            </m:r>
                          </m:sup>
                        </m:sSup>
                        <m:acc>
                          <m:accPr>
                            <m:chr m:val="̂"/>
                            <m:ctrlPr>
                              <a:rPr lang="zh-CN" altLang="zh-CN" i="1">
                                <a:solidFill>
                                  <a:srgbClr val="7030A0"/>
                                </a:solidFill>
                                <a:latin typeface="Cambria Math" panose="02040503050406030204" pitchFamily="18" charset="0"/>
                              </a:rPr>
                            </m:ctrlPr>
                          </m:accPr>
                          <m:e>
                            <m:r>
                              <a:rPr lang="zh-CN" altLang="zh-CN">
                                <a:solidFill>
                                  <a:srgbClr val="7030A0"/>
                                </a:solidFill>
                                <a:latin typeface="Cambria Math" panose="02040503050406030204" pitchFamily="18" charset="0"/>
                              </a:rPr>
                              <m:t>𝒑</m:t>
                            </m:r>
                          </m:e>
                        </m:acc>
                        <m:r>
                          <a:rPr lang="zh-CN" altLang="zh-CN">
                            <a:solidFill>
                              <a:srgbClr val="7030A0"/>
                            </a:solidFill>
                            <a:latin typeface="Cambria Math" panose="02040503050406030204" pitchFamily="18" charset="0"/>
                          </a:rPr>
                          <m:t>𝜓</m:t>
                        </m:r>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𝜓</m:t>
                        </m:r>
                        <m:acc>
                          <m:accPr>
                            <m:chr m:val="̂"/>
                            <m:ctrlPr>
                              <a:rPr lang="zh-CN" altLang="zh-CN" i="1">
                                <a:solidFill>
                                  <a:srgbClr val="7030A0"/>
                                </a:solidFill>
                                <a:latin typeface="Cambria Math" panose="02040503050406030204" pitchFamily="18" charset="0"/>
                              </a:rPr>
                            </m:ctrlPr>
                          </m:accPr>
                          <m:e>
                            <m:r>
                              <a:rPr lang="zh-CN" altLang="zh-CN">
                                <a:solidFill>
                                  <a:srgbClr val="7030A0"/>
                                </a:solidFill>
                                <a:latin typeface="Cambria Math" panose="02040503050406030204" pitchFamily="18" charset="0"/>
                              </a:rPr>
                              <m:t>𝒑</m:t>
                            </m:r>
                          </m:e>
                        </m:acc>
                        <m:sSup>
                          <m:sSupPr>
                            <m:ctrlPr>
                              <a:rPr lang="zh-CN" altLang="zh-CN" i="1">
                                <a:solidFill>
                                  <a:srgbClr val="7030A0"/>
                                </a:solidFill>
                                <a:latin typeface="Cambria Math" panose="02040503050406030204" pitchFamily="18" charset="0"/>
                              </a:rPr>
                            </m:ctrlPr>
                          </m:sSupPr>
                          <m:e>
                            <m:r>
                              <a:rPr lang="zh-CN" altLang="zh-CN">
                                <a:solidFill>
                                  <a:srgbClr val="7030A0"/>
                                </a:solidFill>
                                <a:latin typeface="Cambria Math" panose="02040503050406030204" pitchFamily="18" charset="0"/>
                              </a:rPr>
                              <m:t>𝜓</m:t>
                            </m:r>
                          </m:e>
                          <m:sup>
                            <m:r>
                              <a:rPr lang="zh-CN" altLang="zh-CN">
                                <a:solidFill>
                                  <a:srgbClr val="7030A0"/>
                                </a:solidFill>
                                <a:latin typeface="Cambria Math" panose="02040503050406030204" pitchFamily="18" charset="0"/>
                              </a:rPr>
                              <m:t>∗</m:t>
                            </m:r>
                          </m:sup>
                        </m:sSup>
                      </m:e>
                    </m:d>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𝑑</m:t>
                    </m:r>
                    <m:r>
                      <a:rPr lang="zh-CN" altLang="zh-CN">
                        <a:solidFill>
                          <a:srgbClr val="7030A0"/>
                        </a:solidFill>
                        <a:latin typeface="Cambria Math" panose="02040503050406030204" pitchFamily="18" charset="0"/>
                      </a:rPr>
                      <m:t>𝑺</m:t>
                    </m:r>
                  </m:oMath>
                </a14:m>
                <a:r>
                  <a:rPr lang="en-US" altLang="zh-CN" b="1" i="1" dirty="0">
                    <a:solidFill>
                      <a:srgbClr val="7030A0"/>
                    </a:solidFill>
                    <a:ea typeface="Cambria Math" panose="02040503050406030204" pitchFamily="18" charset="0"/>
                  </a:rPr>
                  <a:t>    </a:t>
                </a:r>
                <a:r>
                  <a:rPr lang="en-US" altLang="zh-CN" dirty="0">
                    <a:solidFill>
                      <a:srgbClr val="7030A0"/>
                    </a:solidFill>
                    <a:ea typeface="Cambria Math" panose="02040503050406030204" pitchFamily="18" charset="0"/>
                  </a:rPr>
                  <a:t>(</a:t>
                </a:r>
                <a:r>
                  <a:rPr lang="zh-CN" altLang="zh-CN" dirty="0">
                    <a:solidFill>
                      <a:srgbClr val="7030A0"/>
                    </a:solidFill>
                  </a:rPr>
                  <a:t>概率流密度：单位时间内通过</a:t>
                </a:r>
                <a14:m>
                  <m:oMath xmlns:m="http://schemas.openxmlformats.org/officeDocument/2006/math">
                    <m:r>
                      <a:rPr lang="zh-CN" altLang="zh-CN">
                        <a:solidFill>
                          <a:srgbClr val="7030A0"/>
                        </a:solidFill>
                        <a:latin typeface="Cambria Math" panose="02040503050406030204" pitchFamily="18" charset="0"/>
                      </a:rPr>
                      <m:t>𝑆</m:t>
                    </m:r>
                  </m:oMath>
                </a14:m>
                <a:r>
                  <a:rPr lang="zh-CN" altLang="zh-CN" dirty="0">
                    <a:solidFill>
                      <a:srgbClr val="7030A0"/>
                    </a:solidFill>
                  </a:rPr>
                  <a:t>流入</a:t>
                </a:r>
                <a14:m>
                  <m:oMath xmlns:m="http://schemas.openxmlformats.org/officeDocument/2006/math">
                    <m:r>
                      <a:rPr lang="zh-CN" altLang="zh-CN">
                        <a:solidFill>
                          <a:srgbClr val="7030A0"/>
                        </a:solidFill>
                        <a:latin typeface="Cambria Math" panose="02040503050406030204" pitchFamily="18" charset="0"/>
                      </a:rPr>
                      <m:t>𝛺</m:t>
                    </m:r>
                  </m:oMath>
                </a14:m>
                <a:r>
                  <a:rPr lang="zh-CN" altLang="zh-CN" dirty="0">
                    <a:solidFill>
                      <a:srgbClr val="7030A0"/>
                    </a:solidFill>
                  </a:rPr>
                  <a:t>的概率</a:t>
                </a:r>
                <a:r>
                  <a:rPr lang="en-US" altLang="zh-CN" dirty="0">
                    <a:solidFill>
                      <a:srgbClr val="7030A0"/>
                    </a:solidFill>
                    <a:ea typeface="Cambria Math" panose="02040503050406030204" pitchFamily="18" charset="0"/>
                  </a:rPr>
                  <a:t>)</a:t>
                </a:r>
                <a:endParaRPr lang="zh-CN" altLang="zh-CN" dirty="0">
                  <a:solidFill>
                    <a:srgbClr val="7030A0"/>
                  </a:solidFill>
                </a:endParaRPr>
              </a:p>
              <a:p>
                <a:pPr marL="0" marR="0">
                  <a:spcBef>
                    <a:spcPts val="0"/>
                  </a:spcBef>
                  <a:spcAft>
                    <a:spcPts val="0"/>
                  </a:spcAft>
                </a:pPr>
                <a:r>
                  <a:rPr lang="zh-CN" altLang="zh-CN" dirty="0">
                    <a:solidFill>
                      <a:srgbClr val="0070C0"/>
                    </a:solidFill>
                  </a:rPr>
                  <a:t>概率守恒方程</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𝑑</m:t>
                          </m:r>
                        </m:num>
                        <m:den>
                          <m:r>
                            <a:rPr lang="x-IV_mathan" altLang="zh-CN">
                              <a:solidFill>
                                <a:srgbClr val="0070C0"/>
                              </a:solidFill>
                              <a:latin typeface="Cambria Math" panose="02040503050406030204" pitchFamily="18" charset="0"/>
                              <a:ea typeface="Cambria Math" panose="02040503050406030204" pitchFamily="18" charset="0"/>
                            </a:rPr>
                            <m:t>𝑑𝑡</m:t>
                          </m:r>
                        </m:den>
                      </m:f>
                      <m:nary>
                        <m:naryPr>
                          <m:supHide m:val="on"/>
                          <m:ctrlPr>
                            <a:rPr lang="x-IV_mathan" altLang="zh-CN" i="1">
                              <a:solidFill>
                                <a:srgbClr val="0070C0"/>
                              </a:solidFill>
                              <a:latin typeface="Cambria Math" panose="02040503050406030204" pitchFamily="18" charset="0"/>
                              <a:ea typeface="Cambria Math" panose="02040503050406030204" pitchFamily="18" charset="0"/>
                            </a:rPr>
                          </m:ctrlPr>
                        </m:naryPr>
                        <m:sub>
                          <m:r>
                            <m:rPr>
                              <m:sty m:val="p"/>
                            </m:rPr>
                            <a:rPr lang="x-IV_mathan" altLang="zh-CN">
                              <a:solidFill>
                                <a:srgbClr val="0070C0"/>
                              </a:solidFill>
                              <a:latin typeface="Cambria Math" panose="02040503050406030204" pitchFamily="18" charset="0"/>
                              <a:ea typeface="Cambria Math" panose="02040503050406030204" pitchFamily="18" charset="0"/>
                            </a:rPr>
                            <m:t>Ω</m:t>
                          </m:r>
                        </m:sub>
                        <m:sup/>
                        <m:e>
                          <m:r>
                            <a:rPr lang="x-IV_mathan" altLang="zh-CN">
                              <a:solidFill>
                                <a:srgbClr val="0070C0"/>
                              </a:solidFill>
                              <a:latin typeface="Cambria Math" panose="02040503050406030204" pitchFamily="18" charset="0"/>
                              <a:ea typeface="Cambria Math" panose="02040503050406030204" pitchFamily="18" charset="0"/>
                            </a:rPr>
                            <m:t>𝜌</m:t>
                          </m:r>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𝑑</m:t>
                              </m:r>
                            </m:e>
                            <m:sup>
                              <m:r>
                                <a:rPr lang="x-IV_mathan" altLang="zh-CN">
                                  <a:solidFill>
                                    <a:srgbClr val="0070C0"/>
                                  </a:solidFill>
                                  <a:latin typeface="Cambria Math" panose="02040503050406030204" pitchFamily="18" charset="0"/>
                                  <a:ea typeface="Cambria Math" panose="02040503050406030204" pitchFamily="18" charset="0"/>
                                </a:rPr>
                                <m:t>3</m:t>
                              </m:r>
                            </m:sup>
                          </m:sSup>
                          <m:r>
                            <a:rPr lang="x-IV_mathan" altLang="zh-CN">
                              <a:solidFill>
                                <a:srgbClr val="0070C0"/>
                              </a:solidFill>
                              <a:latin typeface="Cambria Math" panose="02040503050406030204" pitchFamily="18" charset="0"/>
                              <a:ea typeface="Cambria Math" panose="02040503050406030204" pitchFamily="18" charset="0"/>
                            </a:rPr>
                            <m:t>𝑥</m:t>
                          </m:r>
                          <m:r>
                            <a:rPr lang="x-IV_mathan" altLang="zh-CN">
                              <a:solidFill>
                                <a:srgbClr val="0070C0"/>
                              </a:solidFill>
                              <a:latin typeface="Cambria Math" panose="02040503050406030204" pitchFamily="18" charset="0"/>
                              <a:ea typeface="Cambria Math" panose="02040503050406030204" pitchFamily="18" charset="0"/>
                            </a:rPr>
                            <m:t>=−</m:t>
                          </m:r>
                          <m:nary>
                            <m:naryPr>
                              <m:chr m:val="∮"/>
                              <m:supHide m:val="on"/>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𝑆</m:t>
                              </m:r>
                            </m:sub>
                            <m:sup/>
                            <m:e>
                              <m:r>
                                <a:rPr lang="x-IV_mathan" altLang="zh-CN">
                                  <a:solidFill>
                                    <a:srgbClr val="0070C0"/>
                                  </a:solidFill>
                                  <a:latin typeface="Cambria Math" panose="02040503050406030204" pitchFamily="18" charset="0"/>
                                  <a:ea typeface="Cambria Math" panose="02040503050406030204" pitchFamily="18" charset="0"/>
                                </a:rPr>
                                <m:t>𝒋</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𝑑</m:t>
                              </m:r>
                              <m:r>
                                <a:rPr lang="x-IV_mathan" altLang="zh-CN">
                                  <a:solidFill>
                                    <a:srgbClr val="0070C0"/>
                                  </a:solidFill>
                                  <a:latin typeface="Cambria Math" panose="02040503050406030204" pitchFamily="18" charset="0"/>
                                  <a:ea typeface="Cambria Math" panose="02040503050406030204" pitchFamily="18" charset="0"/>
                                </a:rPr>
                                <m:t>𝑺</m:t>
                              </m:r>
                            </m:e>
                          </m:nary>
                        </m:e>
                      </m:nary>
                    </m:oMath>
                  </m:oMathPara>
                </a14:m>
                <a:endParaRPr lang="x-IV_mathan" altLang="zh-CN" dirty="0">
                  <a:solidFill>
                    <a:srgbClr val="0070C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m:t>
                          </m:r>
                        </m:num>
                        <m:den>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𝑡</m:t>
                          </m:r>
                        </m:den>
                      </m:f>
                      <m:r>
                        <a:rPr lang="x-IV_mathan" altLang="zh-CN">
                          <a:solidFill>
                            <a:srgbClr val="0070C0"/>
                          </a:solidFill>
                          <a:latin typeface="Cambria Math" panose="02040503050406030204" pitchFamily="18" charset="0"/>
                          <a:ea typeface="Cambria Math" panose="02040503050406030204" pitchFamily="18" charset="0"/>
                        </a:rPr>
                        <m:t>𝜌</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𝒋</m:t>
                      </m:r>
                      <m:r>
                        <a:rPr lang="x-IV_mathan" altLang="zh-CN">
                          <a:solidFill>
                            <a:srgbClr val="0070C0"/>
                          </a:solidFill>
                          <a:latin typeface="Cambria Math" panose="02040503050406030204" pitchFamily="18" charset="0"/>
                          <a:ea typeface="Cambria Math" panose="02040503050406030204" pitchFamily="18" charset="0"/>
                        </a:rPr>
                        <m:t>=0</m:t>
                      </m:r>
                    </m:oMath>
                  </m:oMathPara>
                </a14:m>
                <a:endParaRPr lang="x-IV_mathan" altLang="zh-CN" dirty="0">
                  <a:solidFill>
                    <a:srgbClr val="0070C0"/>
                  </a:solidFill>
                  <a:ea typeface="Cambria Math" panose="02040503050406030204" pitchFamily="18" charset="0"/>
                </a:endParaRPr>
              </a:p>
              <a:p>
                <a:pPr marL="0" marR="0">
                  <a:spcBef>
                    <a:spcPts val="0"/>
                  </a:spcBef>
                  <a:spcAft>
                    <a:spcPts val="0"/>
                  </a:spcAft>
                </a:pPr>
                <a14:m>
                  <m:oMath xmlns:m="http://schemas.openxmlformats.org/officeDocument/2006/math">
                    <m:r>
                      <a:rPr lang="zh-CN" altLang="zh-CN">
                        <a:latin typeface="Cambria Math" panose="02040503050406030204" pitchFamily="18" charset="0"/>
                      </a:rPr>
                      <m:t>𝛺</m:t>
                    </m:r>
                    <m:r>
                      <a:rPr lang="zh-CN" altLang="zh-CN">
                        <a:latin typeface="Cambria Math" panose="02040503050406030204" pitchFamily="18" charset="0"/>
                      </a:rPr>
                      <m:t>→∞</m:t>
                    </m:r>
                    <m:r>
                      <a:rPr lang="en-US" altLang="zh-CN" b="0" i="1" smtClean="0">
                        <a:latin typeface="Cambria Math" panose="02040503050406030204" pitchFamily="18" charset="0"/>
                      </a:rPr>
                      <m:t>. </m:t>
                    </m:r>
                  </m:oMath>
                </a14:m>
                <a:r>
                  <a:rPr lang="zh-CN" altLang="zh-CN" dirty="0">
                    <a:ea typeface="Microsoft YaHei" panose="020B0503020204020204" pitchFamily="34" charset="-122"/>
                  </a:rPr>
                  <a:t>在全空间条件下，进入的流为</a:t>
                </a:r>
                <a:r>
                  <a:rPr lang="zh-CN" altLang="zh-CN" dirty="0">
                    <a:ea typeface="Calibri" panose="020F0502020204030204" pitchFamily="34" charset="0"/>
                  </a:rPr>
                  <a:t>0</a:t>
                </a:r>
                <a:r>
                  <a:rPr lang="en-US" altLang="zh-CN" dirty="0">
                    <a:ea typeface="Calibri" panose="020F0502020204030204" pitchFamily="34" charset="0"/>
                  </a:rPr>
                  <a:t>. </a:t>
                </a:r>
                <a:r>
                  <a:rPr lang="zh-CN" altLang="zh-CN" dirty="0">
                    <a:ea typeface="Microsoft YaHei" panose="020B0503020204020204" pitchFamily="34" charset="-122"/>
                  </a:rPr>
                  <a:t>于是可以证明</a:t>
                </a:r>
                <a:endParaRPr lang="zh-C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latin typeface="Cambria Math" panose="02040503050406030204" pitchFamily="18" charset="0"/>
                              <a:ea typeface="Cambria Math" panose="02040503050406030204" pitchFamily="18" charset="0"/>
                            </a:rPr>
                          </m:ctrlPr>
                        </m:fPr>
                        <m:num>
                          <m:r>
                            <m:rPr>
                              <m:sty m:val="p"/>
                            </m:rPr>
                            <a:rPr lang="x-IV_mathan" altLang="zh-CN">
                              <a:latin typeface="Cambria Math" panose="02040503050406030204" pitchFamily="18" charset="0"/>
                              <a:ea typeface="Cambria Math" panose="02040503050406030204" pitchFamily="18" charset="0"/>
                            </a:rPr>
                            <m:t>d</m:t>
                          </m:r>
                        </m:num>
                        <m:den>
                          <m:r>
                            <m:rPr>
                              <m:sty m:val="p"/>
                            </m:rPr>
                            <a:rPr lang="x-IV_mathan" altLang="zh-CN">
                              <a:latin typeface="Cambria Math" panose="02040503050406030204" pitchFamily="18" charset="0"/>
                              <a:ea typeface="Cambria Math" panose="02040503050406030204" pitchFamily="18" charset="0"/>
                            </a:rPr>
                            <m:t>d</m:t>
                          </m:r>
                          <m:r>
                            <a:rPr lang="x-IV_mathan" altLang="zh-CN">
                              <a:latin typeface="Cambria Math" panose="02040503050406030204" pitchFamily="18" charset="0"/>
                              <a:ea typeface="Cambria Math" panose="02040503050406030204" pitchFamily="18" charset="0"/>
                            </a:rPr>
                            <m:t>𝑡</m:t>
                          </m:r>
                        </m:den>
                      </m:f>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𝜓</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𝒓</m:t>
                                  </m:r>
                                </m:e>
                              </m:d>
                            </m:e>
                          </m:d>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𝑑</m:t>
                          </m:r>
                        </m:e>
                        <m:sup>
                          <m:r>
                            <a:rPr lang="x-IV_mathan" altLang="zh-CN">
                              <a:latin typeface="Cambria Math" panose="02040503050406030204" pitchFamily="18" charset="0"/>
                              <a:ea typeface="Cambria Math" panose="02040503050406030204" pitchFamily="18" charset="0"/>
                            </a:rPr>
                            <m:t>3</m:t>
                          </m:r>
                        </m:sup>
                      </m:sSup>
                      <m:r>
                        <a:rPr lang="x-IV_mathan" altLang="zh-CN">
                          <a:latin typeface="Cambria Math" panose="02040503050406030204" pitchFamily="18" charset="0"/>
                          <a:ea typeface="Cambria Math" panose="02040503050406030204" pitchFamily="18" charset="0"/>
                        </a:rPr>
                        <m:t>𝑥</m:t>
                      </m:r>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7"/>
                <a:ext cx="6618303" cy="4795375"/>
              </a:xfrm>
              <a:blipFill>
                <a:blip r:embed="rId2"/>
                <a:stretch>
                  <a:fillRect l="-921" t="-762" b="-177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fontScale="90000"/>
          </a:bodyPr>
          <a:lstStyle/>
          <a:p>
            <a:r>
              <a:rPr lang="zh-CN" altLang="en-US" sz="3100" dirty="0"/>
              <a:t>关于</a:t>
            </a:r>
            <a:r>
              <a:rPr lang="en-US" altLang="zh-CN" sz="3100" dirty="0"/>
              <a:t>Schrödinger</a:t>
            </a:r>
            <a:r>
              <a:rPr lang="zh-CN" altLang="en-US" sz="3100" dirty="0"/>
              <a:t>方程的讨论</a:t>
            </a:r>
            <a:r>
              <a:rPr lang="en-US" altLang="zh-CN" sz="3100" dirty="0"/>
              <a:t>——</a:t>
            </a:r>
            <a:r>
              <a:rPr lang="zh-CN" altLang="en-US" sz="3100" dirty="0"/>
              <a:t>定域的概率守恒</a:t>
            </a:r>
            <a:endParaRPr lang="zh-CN" altLang="en-US" dirty="0"/>
          </a:p>
        </p:txBody>
      </p:sp>
      <p:pic>
        <p:nvPicPr>
          <p:cNvPr id="8193" name="Picture 1" descr="C:\Users\liuhd\AppData\Local\Temp\msohtmlclip1\02\clip_image001.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5604" y="1268760"/>
            <a:ext cx="20764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769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altLang="zh-CN" dirty="0"/>
                  <a:t>Schrödinger</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𝜌</m:t>
                    </m:r>
                  </m:oMath>
                </a14:m>
                <a:r>
                  <a:rPr lang="zh-CN" altLang="en-US" dirty="0"/>
                  <a:t> 电荷密度？</a:t>
                </a:r>
                <a14:m>
                  <m:oMath xmlns:m="http://schemas.openxmlformats.org/officeDocument/2006/math">
                    <m:r>
                      <a:rPr lang="en-US" altLang="zh-CN" b="1" i="1" smtClean="0">
                        <a:latin typeface="Cambria Math" panose="02040503050406030204" pitchFamily="18" charset="0"/>
                      </a:rPr>
                      <m:t>𝒋</m:t>
                    </m:r>
                    <m:r>
                      <a:rPr lang="zh-CN" altLang="en-US" b="0" i="1">
                        <a:latin typeface="Cambria Math" panose="02040503050406030204" pitchFamily="18" charset="0"/>
                      </a:rPr>
                      <m:t>电流密度</m:t>
                    </m:r>
                  </m:oMath>
                </a14:m>
                <a:r>
                  <a:rPr lang="zh-CN" altLang="en-US" dirty="0"/>
                  <a:t>？</a:t>
                </a:r>
                <a:endParaRPr lang="en-US" altLang="zh-CN" dirty="0"/>
              </a:p>
              <a:p>
                <a:r>
                  <a:rPr lang="en-US" altLang="zh-CN" dirty="0"/>
                  <a:t>Born: </a:t>
                </a:r>
                <a:r>
                  <a:rPr lang="zh-CN" altLang="en-US" dirty="0"/>
                  <a:t>概率！</a:t>
                </a:r>
                <a:r>
                  <a:rPr lang="en-US" altLang="zh-CN" dirty="0"/>
                  <a:t> </a:t>
                </a:r>
                <a14:m>
                  <m:oMath xmlns:m="http://schemas.openxmlformats.org/officeDocument/2006/math">
                    <m:r>
                      <a:rPr lang="en-US" altLang="zh-CN" i="1">
                        <a:latin typeface="Cambria Math" panose="02040503050406030204" pitchFamily="18" charset="0"/>
                      </a:rPr>
                      <m:t>𝜌</m:t>
                    </m:r>
                  </m:oMath>
                </a14:m>
                <a:r>
                  <a:rPr lang="zh-CN" altLang="en-US" dirty="0"/>
                  <a:t>单位体积找到一个电子的概率</a:t>
                </a:r>
                <a:endParaRPr lang="en-US" altLang="zh-CN" dirty="0"/>
              </a:p>
              <a:p>
                <a:r>
                  <a:rPr lang="zh-CN" altLang="en-US" dirty="0"/>
                  <a:t>？如果有大量同类粒子，概率 </a:t>
                </a:r>
                <a14:m>
                  <m:oMath xmlns:m="http://schemas.openxmlformats.org/officeDocument/2006/math">
                    <m:r>
                      <a:rPr lang="en-US" altLang="zh-CN" b="0" i="1" smtClean="0">
                        <a:latin typeface="Cambria Math" panose="02040503050406030204" pitchFamily="18" charset="0"/>
                      </a:rPr>
                      <m:t>→</m:t>
                    </m:r>
                  </m:oMath>
                </a14:m>
                <a:r>
                  <a:rPr lang="zh-CN" altLang="en-US" dirty="0"/>
                  <a:t> 粒子密度： </a:t>
                </a:r>
                <a14:m>
                  <m:oMath xmlns:m="http://schemas.openxmlformats.org/officeDocument/2006/math">
                    <m:r>
                      <a:rPr lang="en-US" altLang="zh-CN" b="0" i="1" smtClean="0">
                        <a:latin typeface="Cambria Math" panose="02040503050406030204" pitchFamily="18" charset="0"/>
                      </a:rPr>
                      <m:t>𝑞</m:t>
                    </m:r>
                    <m:r>
                      <a:rPr lang="en-US" altLang="zh-CN" i="1">
                        <a:latin typeface="Cambria Math" panose="02040503050406030204" pitchFamily="18" charset="0"/>
                      </a:rPr>
                      <m:t>𝜌</m:t>
                    </m:r>
                  </m:oMath>
                </a14:m>
                <a:r>
                  <a:rPr lang="zh-CN" altLang="en-US" dirty="0"/>
                  <a:t> 电荷密度，</a:t>
                </a:r>
                <a14:m>
                  <m:oMath xmlns:m="http://schemas.openxmlformats.org/officeDocument/2006/math">
                    <m:r>
                      <a:rPr lang="en-US" altLang="zh-CN" b="0" i="1" smtClean="0">
                        <a:latin typeface="Cambria Math" panose="02040503050406030204" pitchFamily="18" charset="0"/>
                      </a:rPr>
                      <m:t>𝑞𝑗</m:t>
                    </m:r>
                  </m:oMath>
                </a14:m>
                <a:r>
                  <a:rPr lang="zh-CN" altLang="en-US" dirty="0"/>
                  <a:t> 电流密度。为什么宏观看不到点子波动性</a:t>
                </a:r>
                <a:endParaRPr lang="en-US" altLang="zh-CN" dirty="0"/>
              </a:p>
              <a:p>
                <a:r>
                  <a:rPr lang="zh-CN" altLang="en-US" dirty="0"/>
                  <a:t>光子波动方程即是 </a:t>
                </a:r>
                <a:r>
                  <a:rPr lang="en-US" altLang="zh-CN" dirty="0"/>
                  <a:t>Maxwell </a:t>
                </a:r>
                <a:r>
                  <a:rPr lang="zh-CN" altLang="en-US" dirty="0"/>
                  <a:t>方程，波函数</a:t>
                </a:r>
                <a14:m>
                  <m:oMath xmlns:m="http://schemas.openxmlformats.org/officeDocument/2006/math">
                    <m:r>
                      <a:rPr lang="x-IV_mathan" altLang="zh-CN">
                        <a:latin typeface="Cambria Math" panose="02040503050406030204" pitchFamily="18" charset="0"/>
                      </a:rPr>
                      <m:t>↔</m:t>
                    </m:r>
                  </m:oMath>
                </a14:m>
                <a:r>
                  <a:rPr lang="zh-CN" altLang="en-US" dirty="0"/>
                  <a:t>矢势</a:t>
                </a:r>
                <a14:m>
                  <m:oMath xmlns:m="http://schemas.openxmlformats.org/officeDocument/2006/math">
                    <m:r>
                      <a:rPr lang="en-US" altLang="zh-CN" b="0" i="1" smtClean="0">
                        <a:latin typeface="Cambria Math" panose="02040503050406030204" pitchFamily="18" charset="0"/>
                      </a:rPr>
                      <m:t>𝐴</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den>
                    </m:f>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1" i="1" smtClean="0">
                            <a:latin typeface="Cambria Math" panose="02040503050406030204" pitchFamily="18" charset="0"/>
                          </a:rPr>
                          <m:t>𝑨</m:t>
                        </m:r>
                      </m:num>
                      <m:den>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0</m:t>
                        </m:r>
                      </m:sub>
                    </m:sSub>
                    <m:r>
                      <a:rPr lang="en-US" altLang="zh-CN" b="1" i="1" smtClean="0">
                        <a:latin typeface="Cambria Math" panose="02040503050406030204" pitchFamily="18" charset="0"/>
                      </a:rPr>
                      <m:t>𝑱</m:t>
                    </m:r>
                  </m:oMath>
                </a14:m>
                <a:endParaRPr lang="en-US" altLang="zh-CN" b="1" dirty="0"/>
              </a:p>
              <a:p>
                <a:r>
                  <a:rPr lang="zh-CN" altLang="en-US" b="1" dirty="0"/>
                  <a:t> </a:t>
                </a:r>
                <a:r>
                  <a:rPr lang="zh-CN" altLang="en-US" dirty="0"/>
                  <a:t>光子：</a:t>
                </a:r>
                <a:r>
                  <a:rPr lang="en-US" altLang="zh-CN" dirty="0"/>
                  <a:t>Boson</a:t>
                </a:r>
                <a:r>
                  <a:rPr lang="zh-CN" altLang="en-US" dirty="0"/>
                  <a:t>，可以有大量粒子处于同一状态 </a:t>
                </a:r>
                <a14:m>
                  <m:oMath xmlns:m="http://schemas.openxmlformats.org/officeDocument/2006/math">
                    <m:r>
                      <a:rPr lang="en-US" altLang="zh-CN" i="1">
                        <a:latin typeface="Cambria Math" panose="02040503050406030204" pitchFamily="18" charset="0"/>
                      </a:rPr>
                      <m:t>→</m:t>
                    </m:r>
                  </m:oMath>
                </a14:m>
                <a:r>
                  <a:rPr lang="zh-CN" altLang="en-US" dirty="0"/>
                  <a:t> 宏观效应</a:t>
                </a:r>
                <a:endParaRPr lang="en-US" altLang="zh-CN" dirty="0"/>
              </a:p>
              <a:p>
                <a:r>
                  <a:rPr lang="zh-CN" altLang="en-US" b="1" dirty="0"/>
                  <a:t> </a:t>
                </a:r>
                <a:r>
                  <a:rPr lang="zh-CN" altLang="en-US" dirty="0"/>
                  <a:t>电子：</a:t>
                </a:r>
                <a:r>
                  <a:rPr lang="en-US" altLang="zh-CN" dirty="0"/>
                  <a:t>Fermion</a:t>
                </a:r>
                <a:r>
                  <a:rPr lang="zh-CN" altLang="en-US" dirty="0"/>
                  <a:t>，不能有大量粒子处于同一状态 </a:t>
                </a:r>
                <a14:m>
                  <m:oMath xmlns:m="http://schemas.openxmlformats.org/officeDocument/2006/math">
                    <m:r>
                      <a:rPr lang="en-US" altLang="zh-CN" i="1">
                        <a:latin typeface="Cambria Math" panose="02040503050406030204" pitchFamily="18" charset="0"/>
                      </a:rPr>
                      <m:t>→</m:t>
                    </m:r>
                  </m:oMath>
                </a14:m>
                <a:r>
                  <a:rPr lang="zh-CN" altLang="en-US" dirty="0"/>
                  <a:t> 无宏观效应</a:t>
                </a:r>
              </a:p>
              <a:p>
                <a:r>
                  <a:rPr lang="en-US" altLang="zh-CN" dirty="0"/>
                  <a:t>Pauli</a:t>
                </a:r>
                <a:r>
                  <a:rPr lang="zh-CN" altLang="en-US" dirty="0"/>
                  <a:t>不相容原理！！</a:t>
                </a:r>
                <a:endParaRPr lang="en-US" altLang="zh-CN" dirty="0"/>
              </a:p>
              <a:p>
                <a:r>
                  <a:rPr lang="zh-CN" altLang="zh-CN" dirty="0">
                    <a:solidFill>
                      <a:srgbClr val="C00000"/>
                    </a:solidFill>
                    <a:ea typeface="Microsoft YaHei" panose="020B0503020204020204" pitchFamily="34" charset="-122"/>
                  </a:rPr>
                  <a:t>波函数描述一个或为数不多的粒子体系，本身没有经典所对应的意义</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674"/>
                </a:stretch>
              </a:blipFill>
            </p:spPr>
            <p:txBody>
              <a:bodyPr/>
              <a:lstStyle/>
              <a:p>
                <a:r>
                  <a:rPr lang="zh-CN" altLang="en-US">
                    <a:noFill/>
                  </a:rPr>
                  <a:t> </a:t>
                </a:r>
              </a:p>
            </p:txBody>
          </p:sp>
        </mc:Fallback>
      </mc:AlternateContent>
      <p:sp>
        <p:nvSpPr>
          <p:cNvPr id="3" name="标题 2"/>
          <p:cNvSpPr>
            <a:spLocks noGrp="1"/>
          </p:cNvSpPr>
          <p:nvPr>
            <p:ph type="title"/>
          </p:nvPr>
        </p:nvSpPr>
        <p:spPr>
          <a:xfrm>
            <a:off x="457199" y="274638"/>
            <a:ext cx="8384959" cy="994122"/>
          </a:xfrm>
        </p:spPr>
        <p:txBody>
          <a:bodyPr>
            <a:normAutofit/>
          </a:bodyPr>
          <a:lstStyle/>
          <a:p>
            <a:r>
              <a:rPr lang="zh-CN" altLang="en-US" sz="2800" dirty="0"/>
              <a:t>关于</a:t>
            </a:r>
            <a:r>
              <a:rPr lang="en-US" altLang="zh-CN" sz="2800" dirty="0"/>
              <a:t>Schrödinger</a:t>
            </a:r>
            <a:r>
              <a:rPr lang="zh-CN" altLang="en-US" sz="2800" dirty="0"/>
              <a:t>方程的讨论</a:t>
            </a:r>
            <a:r>
              <a:rPr lang="en-US" altLang="zh-CN" sz="2800" dirty="0"/>
              <a:t>——</a:t>
            </a:r>
            <a:r>
              <a:rPr lang="zh-CN" altLang="en-US" sz="2800" dirty="0"/>
              <a:t>波函数的物理意义</a:t>
            </a:r>
          </a:p>
        </p:txBody>
      </p:sp>
    </p:spTree>
    <p:extLst>
      <p:ext uri="{BB962C8B-B14F-4D97-AF65-F5344CB8AC3E}">
        <p14:creationId xmlns:p14="http://schemas.microsoft.com/office/powerpoint/2010/main" val="932800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2"/>
              <p:cNvSpPr txBox="1">
                <a:spLocks/>
              </p:cNvSpPr>
              <p:nvPr/>
            </p:nvSpPr>
            <p:spPr>
              <a:xfrm>
                <a:off x="468903" y="2504079"/>
                <a:ext cx="5022007" cy="437882"/>
              </a:xfrm>
              <a:prstGeom prst="rect">
                <a:avLst/>
              </a:prstGeom>
            </p:spPr>
            <p:txBody>
              <a:bodyPr vert="horz" lIns="91440" tIns="45720" rIns="91440" bIns="45720" rtlCol="0" anchor="t">
                <a:noAutofit/>
              </a:bodyPr>
              <a:lst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a:lstStyle>
              <a:p>
                <a:pPr marL="0" indent="0">
                  <a:buNone/>
                </a:pPr>
                <a:r>
                  <a:rPr lang="zh-CN" altLang="en-US" sz="2400" dirty="0">
                    <a:latin typeface="+mn-ea"/>
                    <a:ea typeface="+mn-ea"/>
                  </a:rPr>
                  <a:t>求解：分离变量 </a:t>
                </a:r>
                <a14:m>
                  <m:oMath xmlns:m="http://schemas.openxmlformats.org/officeDocument/2006/math">
                    <m:r>
                      <a:rPr lang="en-US" altLang="zh-CN" sz="2400" b="0" i="1">
                        <a:latin typeface="Cambria Math" panose="02040503050406030204" pitchFamily="18" charset="0"/>
                        <a:ea typeface="+mn-ea"/>
                      </a:rPr>
                      <m:t>𝜓</m:t>
                    </m:r>
                    <m:d>
                      <m:dPr>
                        <m:ctrlPr>
                          <a:rPr lang="en-US" altLang="zh-CN" sz="2400" i="1">
                            <a:latin typeface="Cambria Math" panose="02040503050406030204" pitchFamily="18" charset="0"/>
                            <a:ea typeface="+mn-ea"/>
                          </a:rPr>
                        </m:ctrlPr>
                      </m:dPr>
                      <m:e>
                        <m:r>
                          <a:rPr lang="en-US" altLang="zh-CN" sz="2400" b="0" i="1">
                            <a:latin typeface="Cambria Math" panose="02040503050406030204" pitchFamily="18" charset="0"/>
                            <a:ea typeface="+mn-ea"/>
                          </a:rPr>
                          <m:t>𝑟</m:t>
                        </m:r>
                        <m:r>
                          <a:rPr lang="en-US" altLang="zh-CN" sz="2400" b="0" i="1">
                            <a:latin typeface="Cambria Math" panose="02040503050406030204" pitchFamily="18" charset="0"/>
                            <a:ea typeface="+mn-ea"/>
                          </a:rPr>
                          <m:t>,</m:t>
                        </m:r>
                        <m:r>
                          <a:rPr lang="en-US" altLang="zh-CN" sz="2400" b="0" i="1">
                            <a:latin typeface="Cambria Math" panose="02040503050406030204" pitchFamily="18" charset="0"/>
                            <a:ea typeface="+mn-ea"/>
                          </a:rPr>
                          <m:t>𝑡</m:t>
                        </m:r>
                      </m:e>
                    </m:d>
                    <m:r>
                      <a:rPr lang="en-US" altLang="zh-CN" sz="2400" b="0" smtClean="0">
                        <a:latin typeface="Cambria Math" panose="02040503050406030204" pitchFamily="18" charset="0"/>
                        <a:ea typeface="+mn-ea"/>
                      </a:rPr>
                      <m:t>=</m:t>
                    </m:r>
                    <m:r>
                      <a:rPr lang="en-US" altLang="zh-CN" sz="2400" b="0" i="1" smtClean="0">
                        <a:latin typeface="Cambria Math" panose="02040503050406030204" pitchFamily="18" charset="0"/>
                        <a:ea typeface="+mn-ea"/>
                      </a:rPr>
                      <m:t>𝜓</m:t>
                    </m:r>
                    <m:d>
                      <m:dPr>
                        <m:ctrlPr>
                          <a:rPr lang="en-US" altLang="zh-CN" sz="240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𝑟</m:t>
                        </m:r>
                      </m:e>
                    </m:d>
                    <m:r>
                      <a:rPr lang="en-US" altLang="zh-CN" sz="2400" b="0" i="1" smtClean="0">
                        <a:latin typeface="Cambria Math" panose="02040503050406030204" pitchFamily="18" charset="0"/>
                        <a:ea typeface="+mn-ea"/>
                      </a:rPr>
                      <m:t>𝑓</m:t>
                    </m:r>
                    <m:d>
                      <m:dPr>
                        <m:ctrlPr>
                          <a:rPr lang="en-US" altLang="zh-CN" sz="240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𝑡</m:t>
                        </m:r>
                      </m:e>
                    </m:d>
                  </m:oMath>
                </a14:m>
                <a:endParaRPr lang="en-US" altLang="zh-CN" sz="2400" dirty="0">
                  <a:latin typeface="+mn-ea"/>
                  <a:ea typeface="+mn-ea"/>
                </a:endParaRPr>
              </a:p>
              <a:p>
                <a:pPr marL="0" indent="0">
                  <a:buNone/>
                </a:pPr>
                <a:endParaRPr lang="en-US" altLang="zh-CN" sz="2400" dirty="0">
                  <a:latin typeface="+mn-ea"/>
                  <a:ea typeface="+mn-ea"/>
                </a:endParaRPr>
              </a:p>
              <a:p>
                <a:pPr marL="0" indent="0">
                  <a:buNone/>
                </a:pPr>
                <a:endParaRPr lang="en-US" altLang="zh-CN" sz="2400" dirty="0">
                  <a:latin typeface="+mn-ea"/>
                  <a:ea typeface="+mn-ea"/>
                </a:endParaRPr>
              </a:p>
            </p:txBody>
          </p:sp>
        </mc:Choice>
        <mc:Fallback xmlns="">
          <p:sp>
            <p:nvSpPr>
              <p:cNvPr id="4" name="内容占位符 2"/>
              <p:cNvSpPr txBox="1">
                <a:spLocks noRot="1" noChangeAspect="1" noMove="1" noResize="1" noEditPoints="1" noAdjustHandles="1" noChangeArrowheads="1" noChangeShapeType="1" noTextEdit="1"/>
              </p:cNvSpPr>
              <p:nvPr/>
            </p:nvSpPr>
            <p:spPr>
              <a:xfrm>
                <a:off x="468903" y="2504079"/>
                <a:ext cx="5022007" cy="437882"/>
              </a:xfrm>
              <a:prstGeom prst="rect">
                <a:avLst/>
              </a:prstGeom>
              <a:blipFill rotWithShape="0">
                <a:blip r:embed="rId2"/>
                <a:stretch>
                  <a:fillRect l="-1942" t="-15278" b="-31944"/>
                </a:stretch>
              </a:blipFill>
            </p:spPr>
            <p:txBody>
              <a:bodyPr/>
              <a:lstStyle/>
              <a:p>
                <a:r>
                  <a:rPr lang="zh-CN" altLang="en-US">
                    <a:noFill/>
                  </a:rPr>
                  <a:t> </a:t>
                </a:r>
              </a:p>
            </p:txBody>
          </p:sp>
        </mc:Fallback>
      </mc:AlternateContent>
      <p:sp>
        <p:nvSpPr>
          <p:cNvPr id="8" name="文本框 7"/>
          <p:cNvSpPr txBox="1"/>
          <p:nvPr/>
        </p:nvSpPr>
        <p:spPr>
          <a:xfrm>
            <a:off x="6057546" y="3997748"/>
            <a:ext cx="2485679" cy="461665"/>
          </a:xfrm>
          <a:prstGeom prst="rect">
            <a:avLst/>
          </a:prstGeom>
          <a:solidFill>
            <a:schemeClr val="accent6">
              <a:lumMod val="20000"/>
              <a:lumOff val="80000"/>
            </a:schemeClr>
          </a:solidFill>
          <a:ln>
            <a:noFill/>
          </a:ln>
          <a:effectLst>
            <a:glow rad="635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zh-CN"/>
            </a:defPPr>
            <a:lvl1pPr algn="ctr">
              <a:defRPr sz="2400">
                <a:solidFill>
                  <a:srgbClr val="CC0066"/>
                </a:solidFill>
                <a:latin typeface="华文楷体" panose="02010600040101010101" pitchFamily="2" charset="-122"/>
                <a:ea typeface="华文楷体" panose="02010600040101010101" pitchFamily="2" charset="-122"/>
              </a:defRPr>
            </a:lvl1pPr>
          </a:lstStyle>
          <a:p>
            <a:r>
              <a:rPr lang="zh-CN" altLang="en-US" dirty="0">
                <a:solidFill>
                  <a:srgbClr val="002060"/>
                </a:solidFill>
                <a:latin typeface="+mn-ea"/>
                <a:ea typeface="+mn-ea"/>
              </a:rPr>
              <a:t>定态薛定谔方程</a:t>
            </a:r>
          </a:p>
        </p:txBody>
      </p:sp>
      <p:sp>
        <p:nvSpPr>
          <p:cNvPr id="9" name="文本框 8"/>
          <p:cNvSpPr txBox="1"/>
          <p:nvPr/>
        </p:nvSpPr>
        <p:spPr>
          <a:xfrm>
            <a:off x="1032180" y="5431801"/>
            <a:ext cx="5887655" cy="830997"/>
          </a:xfrm>
          <a:prstGeom prst="rect">
            <a:avLst/>
          </a:prstGeom>
          <a:solidFill>
            <a:schemeClr val="accent6">
              <a:lumMod val="20000"/>
              <a:lumOff val="80000"/>
            </a:schemeClr>
          </a:solidFill>
          <a:ln>
            <a:noFill/>
          </a:ln>
          <a:effectLst>
            <a:glow rad="635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zh-CN"/>
            </a:defPPr>
            <a:lvl1pPr algn="ctr">
              <a:defRPr sz="2200">
                <a:solidFill>
                  <a:srgbClr val="CC0066"/>
                </a:solidFill>
                <a:latin typeface="华文楷体" panose="02010600040101010101" pitchFamily="2" charset="-122"/>
                <a:ea typeface="华文楷体" panose="02010600040101010101" pitchFamily="2" charset="-122"/>
              </a:defRPr>
            </a:lvl1pPr>
          </a:lstStyle>
          <a:p>
            <a:pPr algn="l"/>
            <a:r>
              <a:rPr lang="zh-CN" altLang="en-US" sz="2400" dirty="0">
                <a:solidFill>
                  <a:srgbClr val="FF0000"/>
                </a:solidFill>
                <a:latin typeface="+mn-ea"/>
                <a:ea typeface="+mn-ea"/>
              </a:rPr>
              <a:t>定态 </a:t>
            </a:r>
            <a:r>
              <a:rPr lang="en-US" altLang="zh-CN" sz="2400" dirty="0">
                <a:solidFill>
                  <a:srgbClr val="FF0000"/>
                </a:solidFill>
                <a:latin typeface="+mn-ea"/>
                <a:ea typeface="+mn-ea"/>
              </a:rPr>
              <a:t>—— </a:t>
            </a:r>
            <a:r>
              <a:rPr lang="zh-CN" altLang="en-US" sz="2400" dirty="0">
                <a:solidFill>
                  <a:srgbClr val="FF0000"/>
                </a:solidFill>
                <a:latin typeface="+mn-ea"/>
                <a:ea typeface="+mn-ea"/>
              </a:rPr>
              <a:t>系统的能量确定，稳定的状态。 </a:t>
            </a:r>
          </a:p>
        </p:txBody>
      </p:sp>
      <mc:AlternateContent xmlns:mc="http://schemas.openxmlformats.org/markup-compatibility/2006" xmlns:a14="http://schemas.microsoft.com/office/drawing/2010/main">
        <mc:Choice Requires="a14">
          <p:sp>
            <p:nvSpPr>
              <p:cNvPr id="11" name="矩形 10"/>
              <p:cNvSpPr/>
              <p:nvPr/>
            </p:nvSpPr>
            <p:spPr>
              <a:xfrm>
                <a:off x="610149" y="2905594"/>
                <a:ext cx="5245667" cy="1837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n-ea"/>
                        </a:rPr>
                        <m:t>⇒</m:t>
                      </m:r>
                      <m:d>
                        <m:dPr>
                          <m:begChr m:val="{"/>
                          <m:endChr m:val=""/>
                          <m:ctrlPr>
                            <a:rPr lang="en-US" altLang="zh-CN" sz="2400" i="1">
                              <a:latin typeface="Cambria Math" panose="02040503050406030204" pitchFamily="18" charset="0"/>
                              <a:ea typeface="+mn-ea"/>
                            </a:rPr>
                          </m:ctrlPr>
                        </m:dPr>
                        <m:e>
                          <m:r>
                            <a:rPr lang="en-US" altLang="zh-CN" sz="2400" b="0" i="1">
                              <a:latin typeface="Cambria Math" panose="02040503050406030204" pitchFamily="18" charset="0"/>
                              <a:ea typeface="+mn-ea"/>
                            </a:rPr>
                            <m:t>  </m:t>
                          </m:r>
                          <m:eqArr>
                            <m:eqArrPr>
                              <m:ctrlPr>
                                <a:rPr lang="en-US" altLang="zh-CN" sz="2400" i="1">
                                  <a:latin typeface="Cambria Math" panose="02040503050406030204" pitchFamily="18" charset="0"/>
                                  <a:ea typeface="+mn-ea"/>
                                </a:rPr>
                              </m:ctrlPr>
                            </m:eqArrPr>
                            <m:e>
                              <m:f>
                                <m:fPr>
                                  <m:ctrlPr>
                                    <a:rPr lang="en-US" altLang="zh-CN" sz="2400" i="1" smtClean="0">
                                      <a:latin typeface="Cambria Math" panose="02040503050406030204" pitchFamily="18" charset="0"/>
                                      <a:ea typeface="+mn-ea"/>
                                    </a:rPr>
                                  </m:ctrlPr>
                                </m:fPr>
                                <m:num>
                                  <m:r>
                                    <a:rPr lang="en-US" altLang="zh-CN" sz="2400" b="0" i="1">
                                      <a:latin typeface="Cambria Math" panose="02040503050406030204" pitchFamily="18" charset="0"/>
                                      <a:ea typeface="+mn-ea"/>
                                    </a:rPr>
                                    <m:t>𝑖</m:t>
                                  </m:r>
                                  <m:r>
                                    <a:rPr lang="en-US" altLang="zh-CN" sz="2400" b="0" i="1">
                                      <a:latin typeface="Cambria Math" panose="02040503050406030204" pitchFamily="18" charset="0"/>
                                      <a:ea typeface="+mn-ea"/>
                                    </a:rPr>
                                    <m:t>ℏ</m:t>
                                  </m:r>
                                </m:num>
                                <m:den>
                                  <m:r>
                                    <a:rPr lang="en-US" altLang="zh-CN" sz="2400" b="0" i="1">
                                      <a:latin typeface="Cambria Math" panose="02040503050406030204" pitchFamily="18" charset="0"/>
                                      <a:ea typeface="+mn-ea"/>
                                    </a:rPr>
                                    <m:t>𝑓</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𝑡</m:t>
                                  </m:r>
                                  <m:r>
                                    <a:rPr lang="en-US" altLang="zh-CN" sz="2400" b="0" i="1" smtClean="0">
                                      <a:latin typeface="Cambria Math" panose="02040503050406030204" pitchFamily="18" charset="0"/>
                                      <a:ea typeface="+mn-ea"/>
                                    </a:rPr>
                                    <m:t>)</m:t>
                                  </m:r>
                                </m:den>
                              </m:f>
                              <m:f>
                                <m:fPr>
                                  <m:ctrlPr>
                                    <a:rPr lang="en-US" altLang="zh-CN" sz="2400" i="1">
                                      <a:latin typeface="Cambria Math" panose="02040503050406030204" pitchFamily="18" charset="0"/>
                                      <a:ea typeface="+mn-ea"/>
                                    </a:rPr>
                                  </m:ctrlPr>
                                </m:fPr>
                                <m:num>
                                  <m:r>
                                    <a:rPr lang="en-US" altLang="zh-CN" sz="2400" b="0" i="1">
                                      <a:latin typeface="Cambria Math" panose="02040503050406030204" pitchFamily="18" charset="0"/>
                                      <a:ea typeface="+mn-ea"/>
                                    </a:rPr>
                                    <m:t>𝑑𝑓</m:t>
                                  </m:r>
                                  <m:d>
                                    <m:dPr>
                                      <m:ctrlPr>
                                        <a:rPr lang="en-US" altLang="zh-CN" sz="2400" i="1">
                                          <a:latin typeface="Cambria Math" panose="02040503050406030204" pitchFamily="18" charset="0"/>
                                          <a:ea typeface="+mn-ea"/>
                                        </a:rPr>
                                      </m:ctrlPr>
                                    </m:dPr>
                                    <m:e>
                                      <m:r>
                                        <a:rPr lang="en-US" altLang="zh-CN" sz="2400" b="0" i="1">
                                          <a:latin typeface="Cambria Math" panose="02040503050406030204" pitchFamily="18" charset="0"/>
                                          <a:ea typeface="+mn-ea"/>
                                        </a:rPr>
                                        <m:t>𝑡</m:t>
                                      </m:r>
                                    </m:e>
                                  </m:d>
                                </m:num>
                                <m:den>
                                  <m:r>
                                    <a:rPr lang="en-US" altLang="zh-CN" sz="2400" b="0" i="1">
                                      <a:latin typeface="Cambria Math" panose="02040503050406030204" pitchFamily="18" charset="0"/>
                                      <a:ea typeface="+mn-ea"/>
                                    </a:rPr>
                                    <m:t>𝑑𝑡</m:t>
                                  </m:r>
                                </m:den>
                              </m:f>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𝐸</m:t>
                              </m:r>
                              <m:r>
                                <a:rPr lang="en-US" altLang="zh-CN" sz="2400" b="0" i="1" smtClean="0">
                                  <a:latin typeface="Cambria Math" panose="02040503050406030204" pitchFamily="18" charset="0"/>
                                  <a:ea typeface="+mn-ea"/>
                                </a:rPr>
                                <m:t>                         </m:t>
                              </m:r>
                            </m:e>
                            <m:e>
                              <m:d>
                                <m:dPr>
                                  <m:begChr m:val="["/>
                                  <m:endChr m:val="]"/>
                                  <m:ctrlPr>
                                    <a:rPr lang="en-US" altLang="zh-CN" sz="2400" i="1" smtClean="0">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m:t>
                                  </m:r>
                                  <m:f>
                                    <m:fPr>
                                      <m:ctrlPr>
                                        <a:rPr lang="en-US" altLang="zh-CN" sz="2400" i="1">
                                          <a:solidFill>
                                            <a:srgbClr val="0070C0"/>
                                          </a:solidFill>
                                          <a:latin typeface="Cambria Math" panose="02040503050406030204" pitchFamily="18" charset="0"/>
                                          <a:ea typeface="+mn-ea"/>
                                        </a:rPr>
                                      </m:ctrlPr>
                                    </m:fPr>
                                    <m:num>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ℏ</m:t>
                                          </m:r>
                                        </m:e>
                                        <m:sup>
                                          <m:r>
                                            <a:rPr lang="en-US" altLang="zh-CN" sz="2400" b="0" i="1">
                                              <a:solidFill>
                                                <a:srgbClr val="0070C0"/>
                                              </a:solidFill>
                                              <a:latin typeface="Cambria Math" panose="02040503050406030204" pitchFamily="18" charset="0"/>
                                              <a:ea typeface="+mn-ea"/>
                                            </a:rPr>
                                            <m:t>2</m:t>
                                          </m:r>
                                        </m:sup>
                                      </m:sSup>
                                    </m:num>
                                    <m:den>
                                      <m:r>
                                        <a:rPr lang="en-US" altLang="zh-CN" sz="2400" b="0" i="1">
                                          <a:solidFill>
                                            <a:srgbClr val="0070C0"/>
                                          </a:solidFill>
                                          <a:latin typeface="Cambria Math" panose="02040503050406030204" pitchFamily="18" charset="0"/>
                                          <a:ea typeface="+mn-ea"/>
                                        </a:rPr>
                                        <m:t>2</m:t>
                                      </m:r>
                                      <m:r>
                                        <a:rPr lang="en-US" altLang="zh-CN" sz="2400" b="0" i="1">
                                          <a:solidFill>
                                            <a:srgbClr val="0070C0"/>
                                          </a:solidFill>
                                          <a:latin typeface="Cambria Math" panose="02040503050406030204" pitchFamily="18" charset="0"/>
                                          <a:ea typeface="+mn-ea"/>
                                        </a:rPr>
                                        <m:t>𝑚</m:t>
                                      </m:r>
                                    </m:den>
                                  </m:f>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m:t>
                                      </m:r>
                                    </m:e>
                                    <m:sup>
                                      <m:r>
                                        <a:rPr lang="en-US" altLang="zh-CN" sz="2400" b="0" i="1">
                                          <a:solidFill>
                                            <a:srgbClr val="0070C0"/>
                                          </a:solidFill>
                                          <a:latin typeface="Cambria Math" panose="02040503050406030204" pitchFamily="18" charset="0"/>
                                          <a:ea typeface="+mn-ea"/>
                                        </a:rPr>
                                        <m:t>2</m:t>
                                      </m:r>
                                    </m:sup>
                                  </m:sSup>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𝑉</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e>
                              </m:d>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𝐸</m:t>
                              </m:r>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e>
                          </m:eqArr>
                        </m:e>
                      </m:d>
                    </m:oMath>
                  </m:oMathPara>
                </a14:m>
                <a:endParaRPr lang="zh-CN" altLang="en-US" sz="2400" dirty="0">
                  <a:latin typeface="+mn-ea"/>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610149" y="2905594"/>
                <a:ext cx="5245667" cy="183742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629113" y="3142715"/>
                <a:ext cx="2547877" cy="484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70C0"/>
                          </a:solidFill>
                          <a:latin typeface="Cambria Math" panose="02040503050406030204" pitchFamily="18" charset="0"/>
                          <a:ea typeface="+mn-ea"/>
                        </a:rPr>
                        <m:t>⇒ </m:t>
                      </m:r>
                      <m:r>
                        <a:rPr lang="en-US" altLang="zh-CN" sz="2400" b="0" i="1" smtClean="0">
                          <a:solidFill>
                            <a:srgbClr val="0070C0"/>
                          </a:solidFill>
                          <a:latin typeface="Cambria Math" panose="02040503050406030204" pitchFamily="18" charset="0"/>
                          <a:ea typeface="+mn-ea"/>
                        </a:rPr>
                        <m:t>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𝑡</m:t>
                          </m:r>
                        </m:e>
                      </m:d>
                      <m:r>
                        <a:rPr lang="en-US" altLang="zh-CN" sz="2400" b="0" i="0" smtClean="0">
                          <a:solidFill>
                            <a:srgbClr val="0070C0"/>
                          </a:solidFill>
                          <a:latin typeface="Cambria Math" panose="02040503050406030204" pitchFamily="18" charset="0"/>
                          <a:ea typeface="+mn-ea"/>
                        </a:rPr>
                        <m:t> </m:t>
                      </m:r>
                      <m:r>
                        <a:rPr lang="en-US" altLang="zh-CN" sz="2400" b="0">
                          <a:solidFill>
                            <a:srgbClr val="0070C0"/>
                          </a:solidFill>
                          <a:latin typeface="Cambria Math" panose="02040503050406030204" pitchFamily="18" charset="0"/>
                          <a:ea typeface="+mn-ea"/>
                        </a:rPr>
                        <m:t>~</m:t>
                      </m:r>
                      <m:r>
                        <a:rPr lang="en-US" altLang="zh-CN" sz="2400" b="0" i="1" smtClean="0">
                          <a:solidFill>
                            <a:srgbClr val="0070C0"/>
                          </a:solidFill>
                          <a:latin typeface="Cambria Math" panose="02040503050406030204" pitchFamily="18" charset="0"/>
                          <a:ea typeface="+mn-ea"/>
                        </a:rPr>
                        <m:t> </m:t>
                      </m:r>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𝑒</m:t>
                          </m:r>
                        </m:e>
                        <m:sup>
                          <m:f>
                            <m:fPr>
                              <m:type m:val="lin"/>
                              <m:ctrlPr>
                                <a:rPr lang="en-US" altLang="zh-CN" sz="2400" i="1">
                                  <a:solidFill>
                                    <a:srgbClr val="0070C0"/>
                                  </a:solidFill>
                                  <a:latin typeface="Cambria Math" panose="02040503050406030204" pitchFamily="18" charset="0"/>
                                  <a:ea typeface="+mn-ea"/>
                                </a:rPr>
                              </m:ctrlPr>
                            </m:fPr>
                            <m:num>
                              <m:r>
                                <a:rPr lang="en-US" altLang="zh-CN" sz="2400" b="0" i="1" smtClean="0">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𝑖𝐸𝑡</m:t>
                              </m:r>
                            </m:num>
                            <m:den>
                              <m:r>
                                <a:rPr lang="en-US" altLang="zh-CN" sz="2400" b="0" i="1">
                                  <a:solidFill>
                                    <a:srgbClr val="0070C0"/>
                                  </a:solidFill>
                                  <a:latin typeface="Cambria Math" panose="02040503050406030204" pitchFamily="18" charset="0"/>
                                  <a:ea typeface="+mn-ea"/>
                                </a:rPr>
                                <m:t>ℏ</m:t>
                              </m:r>
                            </m:den>
                          </m:f>
                        </m:sup>
                      </m:sSup>
                    </m:oMath>
                  </m:oMathPara>
                </a14:m>
                <a:endParaRPr lang="zh-CN" altLang="en-US" sz="2400" dirty="0">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4629113" y="3142715"/>
                <a:ext cx="2547877" cy="48468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957840" y="4792301"/>
                <a:ext cx="5342546" cy="484684"/>
              </a:xfrm>
              <a:prstGeom prst="rect">
                <a:avLst/>
              </a:prstGeom>
              <a:solidFill>
                <a:schemeClr val="accent6">
                  <a:lumMod val="20000"/>
                  <a:lumOff val="80000"/>
                </a:schemeClr>
              </a:solidFill>
              <a:ln>
                <a:noFill/>
              </a:ln>
              <a:effectLst>
                <a:glow rad="635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14:m>
                  <m:oMath xmlns:m="http://schemas.openxmlformats.org/officeDocument/2006/math">
                    <m:r>
                      <m:rPr>
                        <m:sty m:val="p"/>
                      </m:rPr>
                      <a:rPr lang="en-US" altLang="zh-CN" sz="2400" b="0" i="1" smtClean="0">
                        <a:solidFill>
                          <a:srgbClr val="002060"/>
                        </a:solidFill>
                        <a:latin typeface="Cambria Math" panose="02040503050406030204" pitchFamily="18" charset="0"/>
                      </a:rPr>
                      <m:t>ψ</m:t>
                    </m:r>
                    <m:d>
                      <m:dPr>
                        <m:ctrlPr>
                          <a:rPr lang="en-US" altLang="zh-CN" sz="2400" i="1">
                            <a:solidFill>
                              <a:srgbClr val="002060"/>
                            </a:solidFill>
                            <a:latin typeface="Cambria Math" panose="02040503050406030204" pitchFamily="18" charset="0"/>
                          </a:rPr>
                        </m:ctrlPr>
                      </m:dPr>
                      <m:e>
                        <m:r>
                          <m:rPr>
                            <m:sty m:val="p"/>
                          </m:rPr>
                          <a:rPr lang="en-US" altLang="zh-CN" sz="2400" b="0" i="1">
                            <a:solidFill>
                              <a:srgbClr val="002060"/>
                            </a:solidFill>
                            <a:latin typeface="Cambria Math" panose="02040503050406030204" pitchFamily="18" charset="0"/>
                          </a:rPr>
                          <m:t>r</m:t>
                        </m:r>
                        <m:r>
                          <a:rPr lang="en-US" altLang="zh-CN" sz="2400" b="0">
                            <a:solidFill>
                              <a:srgbClr val="002060"/>
                            </a:solidFill>
                            <a:latin typeface="Cambria Math" panose="02040503050406030204" pitchFamily="18" charset="0"/>
                          </a:rPr>
                          <m:t>,</m:t>
                        </m:r>
                        <m:r>
                          <m:rPr>
                            <m:sty m:val="p"/>
                          </m:rPr>
                          <a:rPr lang="en-US" altLang="zh-CN" sz="2400" b="0" i="1">
                            <a:solidFill>
                              <a:srgbClr val="002060"/>
                            </a:solidFill>
                            <a:latin typeface="Cambria Math" panose="02040503050406030204" pitchFamily="18" charset="0"/>
                          </a:rPr>
                          <m:t>t</m:t>
                        </m:r>
                      </m:e>
                    </m:d>
                    <m:r>
                      <a:rPr lang="en-US" altLang="zh-CN" sz="2400" b="0">
                        <a:solidFill>
                          <a:srgbClr val="002060"/>
                        </a:solidFill>
                        <a:latin typeface="Cambria Math" panose="02040503050406030204" pitchFamily="18" charset="0"/>
                      </a:rPr>
                      <m:t>=</m:t>
                    </m:r>
                    <m:r>
                      <m:rPr>
                        <m:sty m:val="p"/>
                      </m:rPr>
                      <a:rPr lang="en-US" altLang="zh-CN" sz="2400" b="0" i="1">
                        <a:solidFill>
                          <a:srgbClr val="002060"/>
                        </a:solidFill>
                        <a:latin typeface="Cambria Math" panose="02040503050406030204" pitchFamily="18" charset="0"/>
                      </a:rPr>
                      <m:t>ψ</m:t>
                    </m:r>
                    <m:d>
                      <m:dPr>
                        <m:ctrlPr>
                          <a:rPr lang="en-US" altLang="zh-CN" sz="2400" i="1">
                            <a:solidFill>
                              <a:srgbClr val="002060"/>
                            </a:solidFill>
                            <a:latin typeface="Cambria Math" panose="02040503050406030204" pitchFamily="18" charset="0"/>
                          </a:rPr>
                        </m:ctrlPr>
                      </m:dPr>
                      <m:e>
                        <m:r>
                          <m:rPr>
                            <m:sty m:val="p"/>
                          </m:rPr>
                          <a:rPr lang="en-US" altLang="zh-CN" sz="2400" b="0" i="1">
                            <a:solidFill>
                              <a:srgbClr val="002060"/>
                            </a:solidFill>
                            <a:latin typeface="Cambria Math" panose="02040503050406030204" pitchFamily="18" charset="0"/>
                          </a:rPr>
                          <m:t>r</m:t>
                        </m:r>
                      </m:e>
                    </m:d>
                    <m:sSup>
                      <m:sSupPr>
                        <m:ctrlPr>
                          <a:rPr lang="en-US" altLang="zh-CN" sz="2400" i="1">
                            <a:solidFill>
                              <a:srgbClr val="002060"/>
                            </a:solidFill>
                            <a:latin typeface="Cambria Math" panose="02040503050406030204" pitchFamily="18" charset="0"/>
                          </a:rPr>
                        </m:ctrlPr>
                      </m:sSupPr>
                      <m:e>
                        <m:r>
                          <m:rPr>
                            <m:sty m:val="p"/>
                          </m:rPr>
                          <a:rPr lang="en-US" altLang="zh-CN" sz="2400" b="0" i="1">
                            <a:solidFill>
                              <a:srgbClr val="002060"/>
                            </a:solidFill>
                            <a:latin typeface="Cambria Math" panose="02040503050406030204" pitchFamily="18" charset="0"/>
                          </a:rPr>
                          <m:t>e</m:t>
                        </m:r>
                      </m:e>
                      <m:sup>
                        <m:f>
                          <m:fPr>
                            <m:type m:val="lin"/>
                            <m:ctrlPr>
                              <a:rPr lang="en-US" altLang="zh-CN" sz="2400" i="1">
                                <a:solidFill>
                                  <a:srgbClr val="002060"/>
                                </a:solidFill>
                                <a:latin typeface="Cambria Math" panose="02040503050406030204" pitchFamily="18" charset="0"/>
                              </a:rPr>
                            </m:ctrlPr>
                          </m:fPr>
                          <m:num>
                            <m:r>
                              <a:rPr lang="en-US" altLang="zh-CN" sz="2400" b="0" i="1" smtClean="0">
                                <a:solidFill>
                                  <a:srgbClr val="002060"/>
                                </a:solidFill>
                                <a:latin typeface="Cambria Math" panose="02040503050406030204" pitchFamily="18" charset="0"/>
                              </a:rPr>
                              <m:t>−</m:t>
                            </m:r>
                            <m:r>
                              <m:rPr>
                                <m:sty m:val="p"/>
                              </m:rPr>
                              <a:rPr lang="en-US" altLang="zh-CN" sz="2400" b="0" i="1">
                                <a:solidFill>
                                  <a:srgbClr val="002060"/>
                                </a:solidFill>
                                <a:latin typeface="Cambria Math" panose="02040503050406030204" pitchFamily="18" charset="0"/>
                              </a:rPr>
                              <m:t>iEt</m:t>
                            </m:r>
                          </m:num>
                          <m:den>
                            <m:r>
                              <a:rPr lang="en-US" altLang="zh-CN" sz="2400" b="0">
                                <a:solidFill>
                                  <a:srgbClr val="002060"/>
                                </a:solidFill>
                                <a:latin typeface="Cambria Math" panose="02040503050406030204" pitchFamily="18" charset="0"/>
                              </a:rPr>
                              <m:t>ℏ</m:t>
                            </m:r>
                          </m:den>
                        </m:f>
                      </m:sup>
                    </m:sSup>
                  </m:oMath>
                </a14:m>
                <a:r>
                  <a:rPr lang="en-US" altLang="zh-CN" sz="2400" dirty="0">
                    <a:solidFill>
                      <a:srgbClr val="002060"/>
                    </a:solidFill>
                    <a:latin typeface="+mn-ea"/>
                  </a:rPr>
                  <a:t> —— </a:t>
                </a:r>
                <a:r>
                  <a:rPr lang="zh-CN" altLang="en-US" sz="2400" dirty="0">
                    <a:solidFill>
                      <a:srgbClr val="002060"/>
                    </a:solidFill>
                    <a:latin typeface="+mn-ea"/>
                  </a:rPr>
                  <a:t>定态波函数</a:t>
                </a:r>
              </a:p>
            </p:txBody>
          </p:sp>
        </mc:Choice>
        <mc:Fallback xmlns="">
          <p:sp>
            <p:nvSpPr>
              <p:cNvPr id="14" name="矩形 13"/>
              <p:cNvSpPr>
                <a:spLocks noRot="1" noChangeAspect="1" noMove="1" noResize="1" noEditPoints="1" noAdjustHandles="1" noChangeArrowheads="1" noChangeShapeType="1" noTextEdit="1"/>
              </p:cNvSpPr>
              <p:nvPr/>
            </p:nvSpPr>
            <p:spPr>
              <a:xfrm>
                <a:off x="1957840" y="4792301"/>
                <a:ext cx="5342546" cy="484684"/>
              </a:xfrm>
              <a:prstGeom prst="rect">
                <a:avLst/>
              </a:prstGeom>
              <a:blipFill rotWithShape="0">
                <a:blip r:embed="rId5"/>
                <a:stretch>
                  <a:fillRect r="-111" b="-7843"/>
                </a:stretch>
              </a:blipFill>
              <a:ln>
                <a:noFill/>
              </a:ln>
              <a:effectLst>
                <a:glow rad="63500">
                  <a:schemeClr val="accent6">
                    <a:satMod val="175000"/>
                    <a:alpha val="40000"/>
                  </a:schemeClr>
                </a:glow>
              </a:effectLst>
            </p:spPr>
            <p:txBody>
              <a:bodyPr/>
              <a:lstStyle/>
              <a:p>
                <a:r>
                  <a:rPr lang="zh-CN" altLang="en-US">
                    <a:noFill/>
                  </a:rPr>
                  <a:t> </a:t>
                </a:r>
              </a:p>
            </p:txBody>
          </p:sp>
        </mc:Fallback>
      </mc:AlternateContent>
      <p:sp>
        <p:nvSpPr>
          <p:cNvPr id="15" name="文本框 14"/>
          <p:cNvSpPr txBox="1"/>
          <p:nvPr/>
        </p:nvSpPr>
        <p:spPr>
          <a:xfrm>
            <a:off x="430120" y="261213"/>
            <a:ext cx="8131563" cy="584775"/>
          </a:xfrm>
          <a:prstGeom prst="rect">
            <a:avLst/>
          </a:prstGeom>
          <a:noFill/>
        </p:spPr>
        <p:txBody>
          <a:bodyPr wrap="square" rtlCol="0">
            <a:spAutoFit/>
          </a:bodyPr>
          <a:lstStyle/>
          <a:p>
            <a:r>
              <a:rPr lang="en-US" altLang="zh-CN" sz="3200" dirty="0">
                <a:solidFill>
                  <a:srgbClr val="000000"/>
                </a:solidFill>
                <a:ea typeface="微软雅黑" panose="020B0503020204020204" pitchFamily="34" charset="-122"/>
              </a:rPr>
              <a:t>Schr</a:t>
            </a:r>
            <a:r>
              <a:rPr lang="zh-CN" altLang="zh-CN" sz="3200" dirty="0">
                <a:solidFill>
                  <a:srgbClr val="000000"/>
                </a:solidFill>
                <a:ea typeface="微软雅黑" panose="020B0503020204020204" pitchFamily="34" charset="-122"/>
              </a:rPr>
              <a:t>ö</a:t>
            </a:r>
            <a:r>
              <a:rPr lang="en-US" altLang="zh-CN" sz="3200" dirty="0">
                <a:solidFill>
                  <a:srgbClr val="000000"/>
                </a:solidFill>
                <a:ea typeface="微软雅黑" panose="020B0503020204020204" pitchFamily="34" charset="-122"/>
              </a:rPr>
              <a:t>dinger</a:t>
            </a:r>
            <a:r>
              <a:rPr lang="zh-CN" altLang="en-US" sz="3200" dirty="0">
                <a:latin typeface="+mn-ea"/>
                <a:ea typeface="+mn-ea"/>
              </a:rPr>
              <a:t>方程的定态解</a:t>
            </a:r>
            <a:endParaRPr lang="en-US" altLang="zh-CN" sz="3200" dirty="0">
              <a:latin typeface="+mn-ea"/>
              <a:ea typeface="+mn-ea"/>
            </a:endParaRPr>
          </a:p>
        </p:txBody>
      </p:sp>
      <mc:AlternateContent xmlns:mc="http://schemas.openxmlformats.org/markup-compatibility/2006" xmlns:a14="http://schemas.microsoft.com/office/drawing/2010/main">
        <mc:Choice Requires="a14">
          <p:sp>
            <p:nvSpPr>
              <p:cNvPr id="2" name="文本框 1"/>
              <p:cNvSpPr txBox="1"/>
              <p:nvPr/>
            </p:nvSpPr>
            <p:spPr>
              <a:xfrm>
                <a:off x="377721" y="1108000"/>
                <a:ext cx="7559898" cy="1295035"/>
              </a:xfrm>
              <a:prstGeom prst="rect">
                <a:avLst/>
              </a:prstGeom>
              <a:noFill/>
            </p:spPr>
            <p:txBody>
              <a:bodyPr wrap="square" rtlCol="0">
                <a:spAutoFit/>
              </a:bodyPr>
              <a:lstStyle/>
              <a:p>
                <a:r>
                  <a:rPr lang="en-US" altLang="zh-CN" sz="2400" dirty="0">
                    <a:solidFill>
                      <a:srgbClr val="0070C0"/>
                    </a:solidFill>
                    <a:ea typeface="微软雅黑" panose="020B0503020204020204" pitchFamily="34" charset="-122"/>
                  </a:rPr>
                  <a:t>Schr</a:t>
                </a:r>
                <a:r>
                  <a:rPr lang="zh-CN" altLang="zh-CN" sz="2400" dirty="0">
                    <a:solidFill>
                      <a:srgbClr val="0070C0"/>
                    </a:solidFill>
                    <a:ea typeface="微软雅黑" panose="020B0503020204020204" pitchFamily="34" charset="-122"/>
                  </a:rPr>
                  <a:t>ö</a:t>
                </a:r>
                <a:r>
                  <a:rPr lang="en-US" altLang="zh-CN" sz="2400" dirty="0">
                    <a:solidFill>
                      <a:srgbClr val="0070C0"/>
                    </a:solidFill>
                    <a:ea typeface="微软雅黑" panose="020B0503020204020204" pitchFamily="34" charset="-122"/>
                  </a:rPr>
                  <a:t>dinger</a:t>
                </a:r>
                <a:r>
                  <a:rPr lang="zh-CN" altLang="en-US" sz="2400" dirty="0">
                    <a:solidFill>
                      <a:srgbClr val="0070C0"/>
                    </a:solidFill>
                    <a:latin typeface="+mn-ea"/>
                  </a:rPr>
                  <a:t>方程</a:t>
                </a:r>
                <a:endParaRPr lang="en-US" altLang="zh-CN" sz="2400" dirty="0">
                  <a:solidFill>
                    <a:srgbClr val="0070C0"/>
                  </a:solidFill>
                  <a:latin typeface="+mn-ea"/>
                </a:endParaRPr>
              </a:p>
              <a:p>
                <a:pPr/>
                <a14:m>
                  <m:oMathPara xmlns:m="http://schemas.openxmlformats.org/officeDocument/2006/math">
                    <m:oMathParaPr>
                      <m:jc m:val="center"/>
                    </m:oMathParaPr>
                    <m:oMath xmlns:m="http://schemas.openxmlformats.org/officeDocument/2006/math">
                      <m:r>
                        <a:rPr lang="en-US" altLang="zh-CN" sz="2400" b="0" i="1">
                          <a:solidFill>
                            <a:srgbClr val="0070C0"/>
                          </a:solidFill>
                          <a:latin typeface="Cambria Math" panose="02040503050406030204" pitchFamily="18" charset="0"/>
                          <a:ea typeface="+mn-ea"/>
                        </a:rPr>
                        <m:t>𝑖</m:t>
                      </m:r>
                      <m:r>
                        <a:rPr lang="en-US" altLang="zh-CN" sz="2400" b="0" i="1">
                          <a:solidFill>
                            <a:srgbClr val="0070C0"/>
                          </a:solidFill>
                          <a:latin typeface="Cambria Math" panose="02040503050406030204" pitchFamily="18" charset="0"/>
                          <a:ea typeface="+mn-ea"/>
                        </a:rPr>
                        <m:t>ℏ</m:t>
                      </m:r>
                      <m:f>
                        <m:fPr>
                          <m:ctrlPr>
                            <a:rPr lang="en-US" altLang="zh-CN" sz="2400" i="1">
                              <a:solidFill>
                                <a:srgbClr val="0070C0"/>
                              </a:solidFill>
                              <a:latin typeface="Cambria Math" panose="02040503050406030204" pitchFamily="18" charset="0"/>
                              <a:ea typeface="+mn-ea"/>
                            </a:rPr>
                          </m:ctrlPr>
                        </m:fPr>
                        <m:num>
                          <m:r>
                            <a:rPr lang="en-US" altLang="zh-CN" sz="2400" b="0" i="1">
                              <a:solidFill>
                                <a:srgbClr val="0070C0"/>
                              </a:solidFill>
                              <a:latin typeface="Cambria Math" panose="02040503050406030204" pitchFamily="18" charset="0"/>
                              <a:ea typeface="+mn-ea"/>
                            </a:rPr>
                            <m:t>𝜕</m:t>
                          </m:r>
                        </m:num>
                        <m:den>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𝑡</m:t>
                          </m:r>
                        </m:den>
                      </m:f>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𝑡</m:t>
                          </m:r>
                        </m:e>
                      </m:d>
                      <m:r>
                        <a:rPr lang="en-US" altLang="zh-CN" sz="2400" b="0" i="1">
                          <a:solidFill>
                            <a:srgbClr val="0070C0"/>
                          </a:solidFill>
                          <a:latin typeface="Cambria Math" panose="02040503050406030204" pitchFamily="18" charset="0"/>
                          <a:ea typeface="+mn-ea"/>
                        </a:rPr>
                        <m:t>=</m:t>
                      </m:r>
                      <m:d>
                        <m:dPr>
                          <m:begChr m:val="["/>
                          <m:endChr m:val="]"/>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m:t>
                          </m:r>
                          <m:f>
                            <m:fPr>
                              <m:ctrlPr>
                                <a:rPr lang="en-US" altLang="zh-CN" sz="2400" i="1">
                                  <a:solidFill>
                                    <a:srgbClr val="0070C0"/>
                                  </a:solidFill>
                                  <a:latin typeface="Cambria Math" panose="02040503050406030204" pitchFamily="18" charset="0"/>
                                  <a:ea typeface="+mn-ea"/>
                                </a:rPr>
                              </m:ctrlPr>
                            </m:fPr>
                            <m:num>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ℏ</m:t>
                                  </m:r>
                                </m:e>
                                <m:sup>
                                  <m:r>
                                    <a:rPr lang="en-US" altLang="zh-CN" sz="2400" b="0" i="1">
                                      <a:solidFill>
                                        <a:srgbClr val="0070C0"/>
                                      </a:solidFill>
                                      <a:latin typeface="Cambria Math" panose="02040503050406030204" pitchFamily="18" charset="0"/>
                                      <a:ea typeface="+mn-ea"/>
                                    </a:rPr>
                                    <m:t>2</m:t>
                                  </m:r>
                                </m:sup>
                              </m:sSup>
                            </m:num>
                            <m:den>
                              <m:r>
                                <a:rPr lang="en-US" altLang="zh-CN" sz="2400" b="0" i="1">
                                  <a:solidFill>
                                    <a:srgbClr val="0070C0"/>
                                  </a:solidFill>
                                  <a:latin typeface="Cambria Math" panose="02040503050406030204" pitchFamily="18" charset="0"/>
                                  <a:ea typeface="+mn-ea"/>
                                </a:rPr>
                                <m:t>2</m:t>
                              </m:r>
                              <m:r>
                                <a:rPr lang="en-US" altLang="zh-CN" sz="2400" b="0" i="1">
                                  <a:solidFill>
                                    <a:srgbClr val="0070C0"/>
                                  </a:solidFill>
                                  <a:latin typeface="Cambria Math" panose="02040503050406030204" pitchFamily="18" charset="0"/>
                                  <a:ea typeface="+mn-ea"/>
                                </a:rPr>
                                <m:t>𝑚</m:t>
                              </m:r>
                            </m:den>
                          </m:f>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m:t>
                              </m:r>
                            </m:e>
                            <m:sup>
                              <m:r>
                                <a:rPr lang="en-US" altLang="zh-CN" sz="2400" b="0" i="1">
                                  <a:solidFill>
                                    <a:srgbClr val="0070C0"/>
                                  </a:solidFill>
                                  <a:latin typeface="Cambria Math" panose="02040503050406030204" pitchFamily="18" charset="0"/>
                                  <a:ea typeface="+mn-ea"/>
                                </a:rPr>
                                <m:t>2</m:t>
                              </m:r>
                            </m:sup>
                          </m:sSup>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𝑉</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e>
                      </m:d>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𝑡</m:t>
                          </m:r>
                        </m:e>
                      </m:d>
                    </m:oMath>
                  </m:oMathPara>
                </a14:m>
                <a:endParaRPr lang="en-US" altLang="zh-CN" sz="2400" i="1" dirty="0">
                  <a:solidFill>
                    <a:srgbClr val="0070C0"/>
                  </a:solidFill>
                  <a:latin typeface="+mn-ea"/>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77721" y="1108000"/>
                <a:ext cx="7559898" cy="1295035"/>
              </a:xfrm>
              <a:prstGeom prst="rect">
                <a:avLst/>
              </a:prstGeom>
              <a:blipFill>
                <a:blip r:embed="rId6"/>
                <a:stretch>
                  <a:fillRect l="-1290" t="-51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9610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8"/>
                <a:ext cx="8686800" cy="4525962"/>
              </a:xfrm>
            </p:spPr>
            <p:txBody>
              <a:bodyPr/>
              <a:lstStyle/>
              <a:p>
                <a:pPr>
                  <a:lnSpc>
                    <a:spcPct val="150000"/>
                  </a:lnSpc>
                </a:pPr>
                <a:r>
                  <a:rPr lang="zh-CN" altLang="zh-CN" dirty="0"/>
                  <a:t>对于任何</a:t>
                </a:r>
                <a14:m>
                  <m:oMath xmlns:m="http://schemas.openxmlformats.org/officeDocument/2006/math">
                    <m:r>
                      <a:rPr lang="zh-CN" altLang="zh-CN">
                        <a:latin typeface="Cambria Math" panose="02040503050406030204" pitchFamily="18" charset="0"/>
                      </a:rPr>
                      <m:t>𝐸</m:t>
                    </m:r>
                  </m:oMath>
                </a14:m>
                <a:r>
                  <a:rPr lang="zh-CN" altLang="zh-CN" dirty="0"/>
                  <a:t>都有解，但不一定有物理意义</a:t>
                </a:r>
              </a:p>
              <a:p>
                <a:pPr>
                  <a:lnSpc>
                    <a:spcPct val="150000"/>
                  </a:lnSpc>
                </a:pPr>
                <a14:m>
                  <m:oMath xmlns:m="http://schemas.openxmlformats.org/officeDocument/2006/math">
                    <m:r>
                      <a:rPr lang="zh-CN" altLang="zh-CN">
                        <a:latin typeface="Cambria Math" panose="02040503050406030204" pitchFamily="18" charset="0"/>
                      </a:rPr>
                      <m:t>𝑉</m:t>
                    </m:r>
                  </m:oMath>
                </a14:m>
                <a:r>
                  <a:rPr lang="zh-CN" altLang="zh-CN" dirty="0"/>
                  <a:t>的边界条件</a:t>
                </a:r>
                <a:r>
                  <a:rPr lang="en-US" altLang="zh-CN" dirty="0"/>
                  <a:t> </a:t>
                </a:r>
                <a14:m>
                  <m:oMath xmlns:m="http://schemas.openxmlformats.org/officeDocument/2006/math">
                    <m:r>
                      <a:rPr lang="zh-CN" altLang="zh-CN">
                        <a:latin typeface="Cambria Math" panose="02040503050406030204" pitchFamily="18" charset="0"/>
                      </a:rPr>
                      <m:t>→</m:t>
                    </m:r>
                  </m:oMath>
                </a14:m>
                <a:r>
                  <a:rPr lang="en-US" altLang="zh-CN" dirty="0"/>
                  <a:t> </a:t>
                </a:r>
                <a:r>
                  <a:rPr lang="zh-CN" altLang="zh-CN" dirty="0"/>
                  <a:t>驻波条件，分立的</a:t>
                </a:r>
                <a:r>
                  <a:rPr lang="en-US" altLang="zh-CN" dirty="0"/>
                  <a:t>E: </a:t>
                </a:r>
                <a:r>
                  <a:rPr lang="zh-CN" altLang="zh-CN" dirty="0"/>
                  <a:t>能量本征态</a:t>
                </a:r>
                <a:r>
                  <a:rPr lang="en-US" altLang="zh-CN" dirty="0"/>
                  <a:t> (energy eigenvalue); </a:t>
                </a:r>
                <a:r>
                  <a:rPr lang="zh-CN" altLang="zh-CN" dirty="0"/>
                  <a:t>分立的</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𝐸</m:t>
                        </m:r>
                      </m:sub>
                    </m:sSub>
                    <m:r>
                      <a:rPr lang="zh-CN" altLang="zh-CN">
                        <a:latin typeface="Cambria Math" panose="02040503050406030204" pitchFamily="18" charset="0"/>
                      </a:rPr>
                      <m:t>(</m:t>
                    </m:r>
                    <m:r>
                      <a:rPr lang="zh-CN" altLang="zh-CN">
                        <a:latin typeface="Cambria Math" panose="02040503050406030204" pitchFamily="18" charset="0"/>
                      </a:rPr>
                      <m:t>𝒓</m:t>
                    </m:r>
                    <m:r>
                      <a:rPr lang="zh-CN" altLang="zh-CN">
                        <a:latin typeface="Cambria Math" panose="02040503050406030204" pitchFamily="18" charset="0"/>
                      </a:rPr>
                      <m:t>)</m:t>
                    </m:r>
                  </m:oMath>
                </a14:m>
                <a:r>
                  <a:rPr lang="en-US" altLang="zh-CN" dirty="0"/>
                  <a:t>: </a:t>
                </a:r>
                <a:r>
                  <a:rPr lang="zh-CN" altLang="zh-CN" dirty="0"/>
                  <a:t>束缚态，能量本征函数</a:t>
                </a:r>
                <a:r>
                  <a:rPr lang="en-US" altLang="zh-CN" dirty="0"/>
                  <a:t>(energy eigen</a:t>
                </a:r>
                <a:r>
                  <a:rPr lang="zh-CN" altLang="zh-CN" dirty="0"/>
                  <a:t>function</a:t>
                </a:r>
                <a:r>
                  <a:rPr lang="en-US" altLang="zh-CN" dirty="0"/>
                  <a:t>)</a:t>
                </a:r>
                <a:endParaRPr lang="zh-CN" altLang="zh-CN" dirty="0"/>
              </a:p>
              <a:p>
                <a:pPr>
                  <a:lnSpc>
                    <a:spcPct val="150000"/>
                  </a:lnSpc>
                </a:pPr>
                <a:r>
                  <a:rPr lang="zh-CN" altLang="zh-CN" dirty="0"/>
                  <a:t>定态：初态处于</a:t>
                </a:r>
                <a14:m>
                  <m:oMath xmlns:m="http://schemas.openxmlformats.org/officeDocument/2006/math">
                    <m:r>
                      <m:rPr>
                        <m:sty m:val="p"/>
                      </m:rPr>
                      <a:rPr lang="zh-CN" altLang="zh-CN" b="0" i="1">
                        <a:latin typeface="Cambria Math" panose="02040503050406030204" pitchFamily="18" charset="0"/>
                      </a:rPr>
                      <m:t>ψ</m:t>
                    </m:r>
                    <m:d>
                      <m:dPr>
                        <m:ctrlPr>
                          <a:rPr lang="zh-CN" altLang="zh-CN" i="1">
                            <a:latin typeface="Cambria Math" panose="02040503050406030204" pitchFamily="18" charset="0"/>
                          </a:rPr>
                        </m:ctrlPr>
                      </m:dPr>
                      <m:e>
                        <m:r>
                          <m:rPr>
                            <m:sty m:val="p"/>
                          </m:rPr>
                          <a:rPr lang="zh-CN" altLang="zh-CN" b="0" i="1">
                            <a:latin typeface="Cambria Math" panose="02040503050406030204" pitchFamily="18" charset="0"/>
                          </a:rPr>
                          <m:t>r</m:t>
                        </m:r>
                        <m:r>
                          <a:rPr lang="zh-CN" altLang="zh-CN" b="0">
                            <a:latin typeface="Cambria Math" panose="02040503050406030204" pitchFamily="18" charset="0"/>
                          </a:rPr>
                          <m:t>,0</m:t>
                        </m:r>
                      </m:e>
                    </m:d>
                    <m:r>
                      <a:rPr lang="zh-CN" altLang="zh-CN" b="0">
                        <a:latin typeface="Cambria Math" panose="02040503050406030204" pitchFamily="18" charset="0"/>
                      </a:rPr>
                      <m:t>=</m:t>
                    </m:r>
                    <m:sSub>
                      <m:sSubPr>
                        <m:ctrlPr>
                          <a:rPr lang="zh-CN" altLang="zh-CN" i="1">
                            <a:latin typeface="Cambria Math" panose="02040503050406030204" pitchFamily="18" charset="0"/>
                          </a:rPr>
                        </m:ctrlPr>
                      </m:sSubPr>
                      <m:e>
                        <m:r>
                          <m:rPr>
                            <m:sty m:val="p"/>
                          </m:rPr>
                          <a:rPr lang="zh-CN" altLang="zh-CN" b="0" i="1">
                            <a:latin typeface="Cambria Math" panose="02040503050406030204" pitchFamily="18" charset="0"/>
                          </a:rPr>
                          <m:t>ψ</m:t>
                        </m:r>
                      </m:e>
                      <m:sub>
                        <m:r>
                          <m:rPr>
                            <m:sty m:val="p"/>
                          </m:rPr>
                          <a:rPr lang="zh-CN" altLang="zh-CN" b="0" i="1">
                            <a:latin typeface="Cambria Math" panose="02040503050406030204" pitchFamily="18" charset="0"/>
                          </a:rPr>
                          <m:t>E</m:t>
                        </m:r>
                      </m:sub>
                    </m:sSub>
                    <m:d>
                      <m:dPr>
                        <m:ctrlPr>
                          <a:rPr lang="zh-CN" altLang="zh-CN" i="1">
                            <a:latin typeface="Cambria Math" panose="02040503050406030204" pitchFamily="18" charset="0"/>
                          </a:rPr>
                        </m:ctrlPr>
                      </m:dPr>
                      <m:e>
                        <m:r>
                          <m:rPr>
                            <m:sty m:val="p"/>
                          </m:rPr>
                          <a:rPr lang="zh-CN" altLang="zh-CN" b="0" i="1">
                            <a:latin typeface="Cambria Math" panose="02040503050406030204" pitchFamily="18" charset="0"/>
                          </a:rPr>
                          <m:t>r</m:t>
                        </m:r>
                      </m:e>
                    </m:d>
                  </m:oMath>
                </a14:m>
                <a:r>
                  <a:rPr lang="en-US" altLang="zh-CN" i="1" dirty="0"/>
                  <a:t>, </a:t>
                </a:r>
                <a14:m>
                  <m:oMath xmlns:m="http://schemas.openxmlformats.org/officeDocument/2006/math">
                    <m:r>
                      <m:rPr>
                        <m:sty m:val="p"/>
                      </m:rPr>
                      <a:rPr lang="zh-CN" altLang="zh-CN" b="0" i="1">
                        <a:latin typeface="Cambria Math" panose="02040503050406030204" pitchFamily="18" charset="0"/>
                      </a:rPr>
                      <m:t>t</m:t>
                    </m:r>
                  </m:oMath>
                </a14:m>
                <a:r>
                  <a:rPr lang="zh-CN" altLang="zh-CN" dirty="0"/>
                  <a:t>时刻</a:t>
                </a:r>
                <a:r>
                  <a:rPr lang="en-US" altLang="zh-CN" dirty="0"/>
                  <a:t> </a:t>
                </a:r>
                <a14:m>
                  <m:oMath xmlns:m="http://schemas.openxmlformats.org/officeDocument/2006/math">
                    <m:r>
                      <m:rPr>
                        <m:sty m:val="p"/>
                      </m:rPr>
                      <a:rPr lang="zh-CN" altLang="zh-CN" b="0" i="1">
                        <a:latin typeface="Cambria Math" panose="02040503050406030204" pitchFamily="18" charset="0"/>
                      </a:rPr>
                      <m:t>ψ</m:t>
                    </m:r>
                    <m:d>
                      <m:dPr>
                        <m:ctrlPr>
                          <a:rPr lang="zh-CN" altLang="zh-CN" i="1">
                            <a:latin typeface="Cambria Math" panose="02040503050406030204" pitchFamily="18" charset="0"/>
                          </a:rPr>
                        </m:ctrlPr>
                      </m:dPr>
                      <m:e>
                        <m:r>
                          <m:rPr>
                            <m:sty m:val="p"/>
                          </m:rPr>
                          <a:rPr lang="zh-CN" altLang="zh-CN" b="0" i="1">
                            <a:latin typeface="Cambria Math" panose="02040503050406030204" pitchFamily="18" charset="0"/>
                          </a:rPr>
                          <m:t>r</m:t>
                        </m:r>
                        <m:r>
                          <a:rPr lang="zh-CN" altLang="zh-CN" b="0">
                            <a:latin typeface="Cambria Math" panose="02040503050406030204" pitchFamily="18" charset="0"/>
                          </a:rPr>
                          <m:t>,</m:t>
                        </m:r>
                        <m:r>
                          <m:rPr>
                            <m:sty m:val="p"/>
                          </m:rPr>
                          <a:rPr lang="zh-CN" altLang="zh-CN" b="0" i="1">
                            <a:latin typeface="Cambria Math" panose="02040503050406030204" pitchFamily="18" charset="0"/>
                          </a:rPr>
                          <m:t>t</m:t>
                        </m:r>
                      </m:e>
                    </m:d>
                    <m:r>
                      <a:rPr lang="zh-CN" altLang="zh-CN" b="0">
                        <a:latin typeface="Cambria Math" panose="02040503050406030204" pitchFamily="18" charset="0"/>
                      </a:rPr>
                      <m:t>=</m:t>
                    </m:r>
                    <m:sSub>
                      <m:sSubPr>
                        <m:ctrlPr>
                          <a:rPr lang="zh-CN" altLang="zh-CN" i="1">
                            <a:latin typeface="Cambria Math" panose="02040503050406030204" pitchFamily="18" charset="0"/>
                          </a:rPr>
                        </m:ctrlPr>
                      </m:sSubPr>
                      <m:e>
                        <m:r>
                          <m:rPr>
                            <m:sty m:val="p"/>
                          </m:rPr>
                          <a:rPr lang="zh-CN" altLang="zh-CN" b="0" i="1">
                            <a:latin typeface="Cambria Math" panose="02040503050406030204" pitchFamily="18" charset="0"/>
                          </a:rPr>
                          <m:t>ψ</m:t>
                        </m:r>
                      </m:e>
                      <m:sub>
                        <m:r>
                          <m:rPr>
                            <m:sty m:val="p"/>
                          </m:rPr>
                          <a:rPr lang="zh-CN" altLang="zh-CN" b="0" i="1">
                            <a:latin typeface="Cambria Math" panose="02040503050406030204" pitchFamily="18" charset="0"/>
                          </a:rPr>
                          <m:t>E</m:t>
                        </m:r>
                      </m:sub>
                    </m:sSub>
                    <m:d>
                      <m:dPr>
                        <m:ctrlPr>
                          <a:rPr lang="zh-CN" altLang="zh-CN" i="1">
                            <a:latin typeface="Cambria Math" panose="02040503050406030204" pitchFamily="18" charset="0"/>
                          </a:rPr>
                        </m:ctrlPr>
                      </m:dPr>
                      <m:e>
                        <m:r>
                          <m:rPr>
                            <m:sty m:val="p"/>
                          </m:rPr>
                          <a:rPr lang="zh-CN" altLang="zh-CN" b="0" i="1">
                            <a:latin typeface="Cambria Math" panose="02040503050406030204" pitchFamily="18" charset="0"/>
                          </a:rPr>
                          <m:t>r</m:t>
                        </m:r>
                      </m:e>
                    </m:d>
                    <m:sSup>
                      <m:sSupPr>
                        <m:ctrlPr>
                          <a:rPr lang="zh-CN" altLang="zh-CN" i="1">
                            <a:latin typeface="Cambria Math" panose="02040503050406030204" pitchFamily="18" charset="0"/>
                          </a:rPr>
                        </m:ctrlPr>
                      </m:sSupPr>
                      <m:e>
                        <m:r>
                          <m:rPr>
                            <m:sty m:val="p"/>
                          </m:rPr>
                          <a:rPr lang="zh-CN" altLang="zh-CN" b="0" i="1">
                            <a:latin typeface="Cambria Math" panose="02040503050406030204" pitchFamily="18" charset="0"/>
                          </a:rPr>
                          <m:t>e</m:t>
                        </m:r>
                      </m:e>
                      <m:sup>
                        <m:f>
                          <m:fPr>
                            <m:type m:val="lin"/>
                            <m:ctrlPr>
                              <a:rPr lang="zh-CN" altLang="zh-CN" i="1">
                                <a:latin typeface="Cambria Math" panose="02040503050406030204" pitchFamily="18" charset="0"/>
                              </a:rPr>
                            </m:ctrlPr>
                          </m:fPr>
                          <m:num>
                            <m:r>
                              <a:rPr lang="zh-CN" altLang="zh-CN" b="0">
                                <a:latin typeface="Cambria Math" panose="02040503050406030204" pitchFamily="18" charset="0"/>
                              </a:rPr>
                              <m:t>−</m:t>
                            </m:r>
                            <m:r>
                              <m:rPr>
                                <m:sty m:val="p"/>
                              </m:rPr>
                              <a:rPr lang="zh-CN" altLang="zh-CN" b="0" i="1">
                                <a:latin typeface="Cambria Math" panose="02040503050406030204" pitchFamily="18" charset="0"/>
                              </a:rPr>
                              <m:t>iEt</m:t>
                            </m:r>
                          </m:num>
                          <m:den>
                            <m:r>
                              <a:rPr lang="zh-CN" altLang="zh-CN" b="0">
                                <a:latin typeface="Cambria Math" panose="02040503050406030204" pitchFamily="18" charset="0"/>
                              </a:rPr>
                              <m:t>ℏ</m:t>
                            </m:r>
                          </m:den>
                        </m:f>
                      </m:sup>
                    </m:sSup>
                  </m:oMath>
                </a14:m>
                <a:endParaRPr lang="zh-CN" altLang="zh-CN" dirty="0"/>
              </a:p>
              <a:p>
                <a:pPr>
                  <a:lnSpc>
                    <a:spcPct val="150000"/>
                  </a:lnSpc>
                </a:pPr>
                <a:r>
                  <a:rPr lang="zh-CN" altLang="zh-CN" dirty="0"/>
                  <a:t>概率密度，概率流密度不随时间变化</a:t>
                </a:r>
              </a:p>
              <a:p>
                <a:pPr>
                  <a:lnSpc>
                    <a:spcPct val="150000"/>
                  </a:lnSpc>
                </a:pPr>
                <a:r>
                  <a:rPr lang="zh-CN" altLang="zh-CN" dirty="0"/>
                  <a:t>力学量的平均值不随时间变化（坐标表象：针对坐标的操作），取可能测得值的概率页不随时间改变（</a:t>
                </a:r>
                <a:r>
                  <a:rPr lang="en-US" altLang="zh-CN" dirty="0"/>
                  <a:t>5.1</a:t>
                </a:r>
                <a:r>
                  <a:rPr lang="zh-CN" altLang="zh-CN" dirty="0"/>
                  <a:t>详细讨论）</a:t>
                </a:r>
              </a:p>
              <a:p>
                <a:pPr>
                  <a:lnSpc>
                    <a:spcPct val="150000"/>
                  </a:lnSpc>
                </a:pPr>
                <a:r>
                  <a:rPr lang="zh-CN" altLang="zh-CN" dirty="0"/>
                  <a:t>如果初态是能量本征态的叠加</a:t>
                </a:r>
                <a14:m>
                  <m:oMath xmlns:m="http://schemas.openxmlformats.org/officeDocument/2006/math">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𝒓</m:t>
                        </m:r>
                        <m:r>
                          <a:rPr lang="zh-CN" altLang="zh-CN">
                            <a:latin typeface="Cambria Math" panose="02040503050406030204" pitchFamily="18" charset="0"/>
                          </a:rPr>
                          <m:t>,0</m:t>
                        </m:r>
                      </m:e>
                    </m:d>
                    <m:r>
                      <a:rPr lang="zh-CN" altLang="zh-CN">
                        <a:latin typeface="Cambria Math" panose="02040503050406030204" pitchFamily="18" charset="0"/>
                      </a:rPr>
                      <m:t>=</m:t>
                    </m:r>
                    <m:nary>
                      <m:naryPr>
                        <m:chr m:val="∑"/>
                        <m:supHide m:val="on"/>
                        <m:ctrlPr>
                          <a:rPr lang="zh-CN" altLang="zh-CN" i="1">
                            <a:latin typeface="Cambria Math" panose="02040503050406030204" pitchFamily="18" charset="0"/>
                          </a:rPr>
                        </m:ctrlPr>
                      </m:naryPr>
                      <m:sub>
                        <m:r>
                          <a:rPr lang="zh-CN" altLang="zh-CN">
                            <a:latin typeface="Cambria Math" panose="02040503050406030204" pitchFamily="18" charset="0"/>
                          </a:rPr>
                          <m:t>𝐸</m:t>
                        </m:r>
                      </m:sub>
                      <m:sup/>
                      <m:e>
                        <m:sSub>
                          <m:sSubPr>
                            <m:ctrlPr>
                              <a:rPr lang="zh-CN" altLang="zh-CN" i="1">
                                <a:latin typeface="Cambria Math" panose="02040503050406030204" pitchFamily="18" charset="0"/>
                              </a:rPr>
                            </m:ctrlPr>
                          </m:sSubPr>
                          <m:e>
                            <m:r>
                              <a:rPr lang="zh-CN" altLang="zh-CN">
                                <a:latin typeface="Cambria Math" panose="02040503050406030204" pitchFamily="18" charset="0"/>
                              </a:rPr>
                              <m:t>𝐶</m:t>
                            </m:r>
                          </m:e>
                          <m:sub>
                            <m:r>
                              <a:rPr lang="zh-CN" altLang="zh-CN">
                                <a:latin typeface="Cambria Math" panose="02040503050406030204" pitchFamily="18" charset="0"/>
                              </a:rPr>
                              <m:t>𝐸</m:t>
                            </m:r>
                          </m:sub>
                        </m:sSub>
                      </m:e>
                    </m:nary>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𝐸</m:t>
                        </m:r>
                      </m:sub>
                    </m:sSub>
                    <m:d>
                      <m:dPr>
                        <m:ctrlPr>
                          <a:rPr lang="zh-CN" altLang="zh-CN" i="1">
                            <a:latin typeface="Cambria Math" panose="02040503050406030204" pitchFamily="18" charset="0"/>
                          </a:rPr>
                        </m:ctrlPr>
                      </m:dPr>
                      <m:e>
                        <m:r>
                          <a:rPr lang="zh-CN" altLang="zh-CN">
                            <a:latin typeface="Cambria Math" panose="02040503050406030204" pitchFamily="18" charset="0"/>
                          </a:rPr>
                          <m:t>𝒓</m:t>
                        </m:r>
                      </m:e>
                    </m:d>
                  </m:oMath>
                </a14:m>
                <a:r>
                  <a:rPr lang="en-US" altLang="zh-CN" dirty="0"/>
                  <a:t>. </a:t>
                </a:r>
                <a14:m>
                  <m:oMath xmlns:m="http://schemas.openxmlformats.org/officeDocument/2006/math">
                    <m:r>
                      <a:rPr lang="zh-CN" altLang="zh-CN">
                        <a:latin typeface="Cambria Math" panose="02040503050406030204" pitchFamily="18" charset="0"/>
                      </a:rPr>
                      <m:t>𝑡</m:t>
                    </m:r>
                  </m:oMath>
                </a14:m>
                <a:r>
                  <a:rPr lang="zh-CN" altLang="zh-CN" dirty="0"/>
                  <a:t>时刻</a:t>
                </a:r>
                <a:r>
                  <a:rPr lang="en-US" altLang="zh-CN" dirty="0"/>
                  <a:t> </a:t>
                </a:r>
                <a14:m>
                  <m:oMath xmlns:m="http://schemas.openxmlformats.org/officeDocument/2006/math">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𝒓</m:t>
                        </m:r>
                        <m:r>
                          <a:rPr lang="zh-CN" altLang="zh-CN">
                            <a:latin typeface="Cambria Math" panose="02040503050406030204" pitchFamily="18" charset="0"/>
                          </a:rPr>
                          <m:t>,</m:t>
                        </m:r>
                        <m:r>
                          <a:rPr lang="zh-CN" altLang="zh-CN">
                            <a:latin typeface="Cambria Math" panose="02040503050406030204" pitchFamily="18" charset="0"/>
                          </a:rPr>
                          <m:t>𝑡</m:t>
                        </m:r>
                      </m:e>
                    </m:d>
                    <m:r>
                      <a:rPr lang="zh-CN" altLang="zh-CN">
                        <a:latin typeface="Cambria Math" panose="02040503050406030204" pitchFamily="18" charset="0"/>
                      </a:rPr>
                      <m:t>=</m:t>
                    </m:r>
                    <m:nary>
                      <m:naryPr>
                        <m:chr m:val="∑"/>
                        <m:supHide m:val="on"/>
                        <m:ctrlPr>
                          <a:rPr lang="zh-CN" altLang="zh-CN" i="1">
                            <a:latin typeface="Cambria Math" panose="02040503050406030204" pitchFamily="18" charset="0"/>
                          </a:rPr>
                        </m:ctrlPr>
                      </m:naryPr>
                      <m:sub>
                        <m:r>
                          <a:rPr lang="zh-CN" altLang="zh-CN">
                            <a:latin typeface="Cambria Math" panose="02040503050406030204" pitchFamily="18" charset="0"/>
                          </a:rPr>
                          <m:t>𝐸</m:t>
                        </m:r>
                      </m:sub>
                      <m:sup/>
                      <m:e>
                        <m:sSub>
                          <m:sSubPr>
                            <m:ctrlPr>
                              <a:rPr lang="zh-CN" altLang="zh-CN" i="1">
                                <a:latin typeface="Cambria Math" panose="02040503050406030204" pitchFamily="18" charset="0"/>
                              </a:rPr>
                            </m:ctrlPr>
                          </m:sSubPr>
                          <m:e>
                            <m:r>
                              <a:rPr lang="zh-CN" altLang="zh-CN">
                                <a:latin typeface="Cambria Math" panose="02040503050406030204" pitchFamily="18" charset="0"/>
                              </a:rPr>
                              <m:t>𝐶</m:t>
                            </m:r>
                          </m:e>
                          <m:sub>
                            <m:r>
                              <a:rPr lang="zh-CN" altLang="zh-CN">
                                <a:latin typeface="Cambria Math" panose="02040503050406030204" pitchFamily="18" charset="0"/>
                              </a:rPr>
                              <m:t>𝐸</m:t>
                            </m:r>
                          </m:sub>
                        </m:sSub>
                      </m:e>
                    </m:nary>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𝐸</m:t>
                        </m:r>
                      </m:sub>
                    </m:sSub>
                    <m:d>
                      <m:dPr>
                        <m:ctrlPr>
                          <a:rPr lang="zh-CN" altLang="zh-CN" i="1">
                            <a:latin typeface="Cambria Math" panose="02040503050406030204" pitchFamily="18" charset="0"/>
                          </a:rPr>
                        </m:ctrlPr>
                      </m:dPr>
                      <m:e>
                        <m:r>
                          <a:rPr lang="zh-CN" altLang="zh-CN">
                            <a:latin typeface="Cambria Math" panose="02040503050406030204" pitchFamily="18" charset="0"/>
                          </a:rPr>
                          <m:t>𝒓</m:t>
                        </m:r>
                      </m:e>
                    </m:d>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f>
                          <m:fPr>
                            <m:type m:val="lin"/>
                            <m:ctrlPr>
                              <a:rPr lang="zh-CN" altLang="zh-CN" i="1">
                                <a:latin typeface="Cambria Math" panose="02040503050406030204" pitchFamily="18" charset="0"/>
                              </a:rPr>
                            </m:ctrlPr>
                          </m:fPr>
                          <m:num>
                            <m:r>
                              <a:rPr lang="zh-CN" altLang="zh-CN">
                                <a:latin typeface="Cambria Math" panose="02040503050406030204" pitchFamily="18" charset="0"/>
                              </a:rPr>
                              <m:t>−</m:t>
                            </m:r>
                            <m:r>
                              <a:rPr lang="zh-CN" altLang="zh-CN">
                                <a:latin typeface="Cambria Math" panose="02040503050406030204" pitchFamily="18" charset="0"/>
                              </a:rPr>
                              <m:t>𝑖𝐸𝑡</m:t>
                            </m:r>
                          </m:num>
                          <m:den>
                            <m:r>
                              <a:rPr lang="zh-CN" altLang="zh-CN">
                                <a:latin typeface="Cambria Math" panose="02040503050406030204" pitchFamily="18" charset="0"/>
                              </a:rPr>
                              <m:t>ℏ</m:t>
                            </m:r>
                          </m:den>
                        </m:f>
                      </m:sup>
                    </m:sSup>
                    <m:r>
                      <a:rPr lang="zh-CN" altLang="en-US" i="1">
                        <a:latin typeface="Cambria Math" panose="02040503050406030204" pitchFamily="18" charset="0"/>
                      </a:rPr>
                      <m:t> </m:t>
                    </m:r>
                  </m:oMath>
                </a14:m>
                <a:endParaRPr lang="zh-CN" altLang="zh-CN" dirty="0"/>
              </a:p>
              <a:p>
                <a:pPr>
                  <a:lnSpc>
                    <a:spcPct val="150000"/>
                  </a:lnSpc>
                </a:pPr>
                <a:r>
                  <a:rPr lang="zh-CN" altLang="zh-CN" dirty="0"/>
                  <a:t>非定态（</a:t>
                </a:r>
                <a:r>
                  <a:rPr lang="en-US" altLang="zh-CN" dirty="0"/>
                  <a:t>Schrödinger</a:t>
                </a:r>
                <a:r>
                  <a:rPr lang="zh-CN" altLang="zh-CN" dirty="0"/>
                  <a:t>方程是线性方程）</a:t>
                </a:r>
              </a:p>
              <a:p>
                <a:pPr>
                  <a:lnSpc>
                    <a:spcPct val="150000"/>
                  </a:lnSpc>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8"/>
                <a:ext cx="8686800" cy="4525962"/>
              </a:xfrm>
              <a:blipFill>
                <a:blip r:embed="rId2"/>
                <a:stretch>
                  <a:fillRect l="-1123" b="-13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fontScale="90000"/>
              </a:bodyPr>
              <a:lstStyle/>
              <a:p>
                <a:pPr marL="0" marR="0">
                  <a:spcBef>
                    <a:spcPts val="0"/>
                  </a:spcBef>
                  <a:spcAft>
                    <a:spcPts val="0"/>
                  </a:spcAft>
                </a:pPr>
                <a:r>
                  <a:rPr lang="zh-CN" altLang="zh-CN" sz="2800" dirty="0">
                    <a:solidFill>
                      <a:srgbClr val="0070C0"/>
                    </a:solidFill>
                    <a:effectLst/>
                    <a:ea typeface="微软雅黑" panose="020B0503020204020204" pitchFamily="34" charset="-122"/>
                  </a:rPr>
                  <a:t> </a:t>
                </a:r>
                <a:br>
                  <a:rPr lang="zh-CN" altLang="zh-CN" sz="2800" dirty="0">
                    <a:solidFill>
                      <a:srgbClr val="0070C0"/>
                    </a:solidFill>
                    <a:effectLst/>
                    <a:ea typeface="微软雅黑" panose="020B0503020204020204" pitchFamily="34" charset="-122"/>
                  </a:rPr>
                </a:br>
                <a:r>
                  <a:rPr lang="zh-CN" altLang="zh-CN" dirty="0">
                    <a:solidFill>
                      <a:srgbClr val="2E75B5"/>
                    </a:solidFill>
                    <a:effectLst/>
                    <a:ea typeface="Microsoft YaHei" panose="020B0503020204020204" pitchFamily="34" charset="-122"/>
                  </a:rPr>
                  <a:t>如何确定定态</a:t>
                </a:r>
                <a:r>
                  <a:rPr lang="en-US" altLang="zh-CN" dirty="0">
                    <a:solidFill>
                      <a:srgbClr val="2E75B5"/>
                    </a:solidFill>
                    <a:effectLst/>
                    <a:ea typeface="Calibri" panose="020F0502020204030204" pitchFamily="34" charset="0"/>
                  </a:rPr>
                  <a:t> </a:t>
                </a:r>
                <a:r>
                  <a:rPr lang="en-US" altLang="zh-CN" dirty="0">
                    <a:solidFill>
                      <a:srgbClr val="2E75B5"/>
                    </a:solidFill>
                    <a:effectLst/>
                    <a:ea typeface="Microsoft YaHei" panose="020B0503020204020204" pitchFamily="34" charset="-122"/>
                  </a:rPr>
                  <a:t>Schrödinger </a:t>
                </a:r>
                <a:r>
                  <a:rPr lang="zh-CN" altLang="zh-CN" dirty="0">
                    <a:solidFill>
                      <a:srgbClr val="2E75B5"/>
                    </a:solidFill>
                    <a:effectLst/>
                    <a:ea typeface="Microsoft YaHei" panose="020B0503020204020204" pitchFamily="34" charset="-122"/>
                  </a:rPr>
                  <a:t>方程（能量本征方程）</a:t>
                </a:r>
                <a:r>
                  <a:rPr lang="en-US" altLang="zh-CN" dirty="0">
                    <a:solidFill>
                      <a:srgbClr val="2E75B5"/>
                    </a:solidFill>
                    <a:effectLst/>
                    <a:ea typeface="Calibri" panose="020F0502020204030204" pitchFamily="34" charset="0"/>
                  </a:rPr>
                  <a:t> </a:t>
                </a:r>
                <a14:m>
                  <m:oMath xmlns:m="http://schemas.openxmlformats.org/officeDocument/2006/math">
                    <m:acc>
                      <m:accPr>
                        <m:chr m:val="̂"/>
                        <m:ctrlPr>
                          <a:rPr lang="zh-CN" altLang="zh-CN" i="1">
                            <a:solidFill>
                              <a:srgbClr val="2E75B5"/>
                            </a:solidFill>
                            <a:effectLst/>
                            <a:latin typeface="Cambria Math" panose="02040503050406030204" pitchFamily="18" charset="0"/>
                            <a:ea typeface="微软雅黑" panose="020B0503020204020204" pitchFamily="34" charset="-122"/>
                          </a:rPr>
                        </m:ctrlPr>
                      </m:accPr>
                      <m:e>
                        <m:r>
                          <a:rPr lang="zh-CN" altLang="zh-CN">
                            <a:solidFill>
                              <a:srgbClr val="2E75B5"/>
                            </a:solidFill>
                            <a:effectLst/>
                            <a:latin typeface="Cambria Math" panose="02040503050406030204" pitchFamily="18" charset="0"/>
                            <a:ea typeface="微软雅黑" panose="020B0503020204020204" pitchFamily="34" charset="-122"/>
                          </a:rPr>
                          <m:t>𝐻</m:t>
                        </m:r>
                      </m:e>
                    </m:acc>
                    <m:r>
                      <a:rPr lang="zh-CN" altLang="zh-CN">
                        <a:solidFill>
                          <a:srgbClr val="2E75B5"/>
                        </a:solidFill>
                        <a:effectLst/>
                        <a:latin typeface="Cambria Math" panose="02040503050406030204" pitchFamily="18" charset="0"/>
                        <a:ea typeface="微软雅黑" panose="020B0503020204020204" pitchFamily="34" charset="-122"/>
                      </a:rPr>
                      <m:t>𝜓</m:t>
                    </m:r>
                    <m:r>
                      <a:rPr lang="zh-CN" altLang="zh-CN">
                        <a:solidFill>
                          <a:srgbClr val="2E75B5"/>
                        </a:solidFill>
                        <a:effectLst/>
                        <a:latin typeface="Cambria Math" panose="02040503050406030204" pitchFamily="18" charset="0"/>
                        <a:ea typeface="微软雅黑" panose="020B0503020204020204" pitchFamily="34" charset="-122"/>
                      </a:rPr>
                      <m:t>=</m:t>
                    </m:r>
                    <m:r>
                      <a:rPr lang="zh-CN" altLang="zh-CN">
                        <a:solidFill>
                          <a:srgbClr val="2E75B5"/>
                        </a:solidFill>
                        <a:effectLst/>
                        <a:latin typeface="Cambria Math" panose="02040503050406030204" pitchFamily="18" charset="0"/>
                        <a:ea typeface="微软雅黑" panose="020B0503020204020204" pitchFamily="34" charset="-122"/>
                      </a:rPr>
                      <m:t>𝐸</m:t>
                    </m:r>
                    <m:r>
                      <a:rPr lang="zh-CN" altLang="zh-CN">
                        <a:solidFill>
                          <a:srgbClr val="2E75B5"/>
                        </a:solidFill>
                        <a:effectLst/>
                        <a:latin typeface="Cambria Math" panose="02040503050406030204" pitchFamily="18" charset="0"/>
                        <a:ea typeface="微软雅黑" panose="020B0503020204020204" pitchFamily="34" charset="-122"/>
                      </a:rPr>
                      <m:t>𝜓</m:t>
                    </m:r>
                  </m:oMath>
                </a14:m>
                <a:r>
                  <a:rPr lang="en-US" altLang="zh-CN" dirty="0">
                    <a:solidFill>
                      <a:srgbClr val="2E75B5"/>
                    </a:solidFill>
                    <a:effectLst/>
                    <a:ea typeface="Cambria Math" panose="02040503050406030204" pitchFamily="18" charset="0"/>
                  </a:rPr>
                  <a:t> </a:t>
                </a:r>
                <a:r>
                  <a:rPr lang="zh-CN" altLang="zh-CN" dirty="0">
                    <a:solidFill>
                      <a:srgbClr val="2E75B5"/>
                    </a:solidFill>
                    <a:effectLst/>
                    <a:ea typeface="Microsoft YaHei" panose="020B0503020204020204" pitchFamily="34" charset="-122"/>
                  </a:rPr>
                  <a:t>中的</a:t>
                </a:r>
                <a14:m>
                  <m:oMath xmlns:m="http://schemas.openxmlformats.org/officeDocument/2006/math">
                    <m:r>
                      <a:rPr lang="zh-CN" altLang="zh-CN">
                        <a:solidFill>
                          <a:srgbClr val="2E75B5"/>
                        </a:solidFill>
                        <a:effectLst/>
                        <a:latin typeface="Cambria Math" panose="02040503050406030204" pitchFamily="18" charset="0"/>
                        <a:ea typeface="微软雅黑" panose="020B0503020204020204" pitchFamily="34" charset="-122"/>
                      </a:rPr>
                      <m:t>𝐸</m:t>
                    </m:r>
                  </m:oMath>
                </a14:m>
                <a:br>
                  <a:rPr lang="zh-CN" altLang="zh-CN" dirty="0">
                    <a:solidFill>
                      <a:srgbClr val="2E75B5"/>
                    </a:solidFill>
                    <a:effectLst/>
                    <a:ea typeface="微软雅黑" panose="020B0503020204020204" pitchFamily="34" charset="-122"/>
                  </a:rPr>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307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a:lnSpc>
                    <a:spcPct val="150000"/>
                  </a:lnSpc>
                </a:pP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1</m:t>
                            </m:r>
                          </m:sub>
                        </m:sSub>
                      </m:sub>
                    </m:sSub>
                    <m:d>
                      <m:dPr>
                        <m:ctrlPr>
                          <a:rPr lang="zh-CN" altLang="zh-CN" i="1">
                            <a:latin typeface="Cambria Math" panose="02040503050406030204" pitchFamily="18" charset="0"/>
                          </a:rPr>
                        </m:ctrlPr>
                      </m:dPr>
                      <m:e>
                        <m:r>
                          <a:rPr lang="zh-CN" altLang="zh-CN">
                            <a:latin typeface="Cambria Math" panose="02040503050406030204" pitchFamily="18" charset="0"/>
                          </a:rPr>
                          <m:t>𝒓</m:t>
                        </m:r>
                      </m:e>
                    </m:d>
                  </m:oMath>
                </a14:m>
                <a:r>
                  <a:rPr lang="zh-CN" altLang="zh-CN" dirty="0"/>
                  <a:t>与</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2</m:t>
                            </m:r>
                          </m:sub>
                        </m:sSub>
                      </m:sub>
                    </m:sSub>
                    <m:d>
                      <m:dPr>
                        <m:ctrlPr>
                          <a:rPr lang="zh-CN" altLang="zh-CN" i="1">
                            <a:latin typeface="Cambria Math" panose="02040503050406030204" pitchFamily="18" charset="0"/>
                          </a:rPr>
                        </m:ctrlPr>
                      </m:dPr>
                      <m:e>
                        <m:r>
                          <a:rPr lang="zh-CN" altLang="zh-CN">
                            <a:latin typeface="Cambria Math" panose="02040503050406030204" pitchFamily="18" charset="0"/>
                          </a:rPr>
                          <m:t>𝒓</m:t>
                        </m:r>
                      </m:e>
                    </m:d>
                  </m:oMath>
                </a14:m>
                <a:r>
                  <a:rPr lang="zh-CN" altLang="zh-CN" dirty="0"/>
                  <a:t>正交</a:t>
                </a:r>
              </a:p>
              <a:p>
                <a:pPr>
                  <a:lnSpc>
                    <a:spcPct val="150000"/>
                  </a:lnSpc>
                </a:pPr>
                <a:r>
                  <a:rPr lang="zh-CN" altLang="zh-CN" dirty="0"/>
                  <a:t>能量本征函数是正交归一的</a:t>
                </a:r>
                <a:r>
                  <a:rPr lang="en-US" altLang="zh-CN" dirty="0"/>
                  <a:t>: </a:t>
                </a:r>
                <a14:m>
                  <m:oMath xmlns:m="http://schemas.openxmlformats.org/officeDocument/2006/math">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zh-CN" altLang="zh-CN">
                                <a:latin typeface="Cambria Math" panose="02040503050406030204" pitchFamily="18" charset="0"/>
                              </a:rPr>
                              <m:t>𝜓</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𝑖</m:t>
                                </m:r>
                              </m:sub>
                            </m:sSub>
                          </m:sub>
                          <m:sup/>
                        </m:sSubSup>
                        <m:r>
                          <a:rPr lang="zh-CN" altLang="zh-CN">
                            <a:latin typeface="Cambria Math" panose="02040503050406030204" pitchFamily="18" charset="0"/>
                          </a:rPr>
                          <m:t>,</m:t>
                        </m:r>
                        <m:sSubSup>
                          <m:sSubSupPr>
                            <m:ctrlPr>
                              <a:rPr lang="zh-CN" altLang="zh-CN" i="1">
                                <a:latin typeface="Cambria Math" panose="02040503050406030204" pitchFamily="18" charset="0"/>
                              </a:rPr>
                            </m:ctrlPr>
                          </m:sSubSupPr>
                          <m:e>
                            <m:r>
                              <a:rPr lang="zh-CN" altLang="zh-CN">
                                <a:latin typeface="Cambria Math" panose="02040503050406030204" pitchFamily="18" charset="0"/>
                              </a:rPr>
                              <m:t>𝜓</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𝑗</m:t>
                                </m:r>
                              </m:sub>
                            </m:sSub>
                          </m:sub>
                          <m:sup/>
                        </m:sSubSup>
                      </m:e>
                    </m:d>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𝛿</m:t>
                        </m:r>
                      </m:e>
                      <m:sub>
                        <m:r>
                          <a:rPr lang="zh-CN" altLang="zh-CN">
                            <a:latin typeface="Cambria Math" panose="02040503050406030204" pitchFamily="18" charset="0"/>
                          </a:rPr>
                          <m:t>𝑖𝑗</m:t>
                        </m:r>
                      </m:sub>
                    </m:sSub>
                  </m:oMath>
                </a14:m>
                <a:endParaRPr lang="en-US" altLang="zh-CN" dirty="0"/>
              </a:p>
              <a:p>
                <a:pPr>
                  <a:lnSpc>
                    <a:spcPct val="150000"/>
                  </a:lnSpc>
                </a:pPr>
                <a14:m>
                  <m:oMath xmlns:m="http://schemas.openxmlformats.org/officeDocument/2006/math">
                    <m:acc>
                      <m:accPr>
                        <m:chr m:val="̂"/>
                        <m:ctrlPr>
                          <a:rPr lang="zh-CN" altLang="zh-CN" b="1" i="1">
                            <a:latin typeface="Cambria Math" panose="02040503050406030204" pitchFamily="18" charset="0"/>
                          </a:rPr>
                        </m:ctrlPr>
                      </m:accPr>
                      <m:e>
                        <m:r>
                          <a:rPr lang="zh-CN" altLang="zh-CN" b="1">
                            <a:latin typeface="Cambria Math" panose="02040503050406030204" pitchFamily="18" charset="0"/>
                          </a:rPr>
                          <m:t>𝐻</m:t>
                        </m:r>
                      </m:e>
                    </m:acc>
                  </m:oMath>
                </a14:m>
                <a:r>
                  <a:rPr lang="zh-CN" altLang="zh-CN" b="1" dirty="0"/>
                  <a:t>的可能取值为</a:t>
                </a:r>
                <a14:m>
                  <m:oMath xmlns:m="http://schemas.openxmlformats.org/officeDocument/2006/math">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1</m:t>
                        </m:r>
                      </m:sub>
                    </m:sSub>
                    <m:r>
                      <a:rPr lang="zh-CN" altLang="zh-CN" b="1">
                        <a:latin typeface="Cambria Math" panose="02040503050406030204" pitchFamily="18" charset="0"/>
                      </a:rPr>
                      <m:t>,</m:t>
                    </m:r>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2</m:t>
                        </m:r>
                      </m:sub>
                    </m:sSub>
                    <m:r>
                      <a:rPr lang="zh-CN" altLang="zh-CN" b="1">
                        <a:latin typeface="Cambria Math" panose="02040503050406030204" pitchFamily="18" charset="0"/>
                      </a:rPr>
                      <m:t>,…,</m:t>
                    </m:r>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𝑛</m:t>
                        </m:r>
                      </m:sub>
                    </m:sSub>
                  </m:oMath>
                </a14:m>
                <a:r>
                  <a:rPr lang="en-US" altLang="zh-CN" b="1" dirty="0"/>
                  <a:t>, </a:t>
                </a:r>
                <a:r>
                  <a:rPr lang="zh-CN" altLang="zh-CN" b="1" dirty="0"/>
                  <a:t>这些值对应的几率</a:t>
                </a:r>
                <a:r>
                  <a:rPr lang="en-US" altLang="zh-CN" b="1" dirty="0"/>
                  <a:t> </a:t>
                </a:r>
                <a14:m>
                  <m:oMath xmlns:m="http://schemas.openxmlformats.org/officeDocument/2006/math">
                    <m:sSup>
                      <m:sSupPr>
                        <m:ctrlPr>
                          <a:rPr lang="zh-CN" altLang="zh-CN" b="1" i="1">
                            <a:latin typeface="Cambria Math" panose="02040503050406030204" pitchFamily="18" charset="0"/>
                          </a:rPr>
                        </m:ctrlPr>
                      </m:sSup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zh-CN" altLang="zh-CN" b="1">
                                    <a:latin typeface="Cambria Math" panose="02040503050406030204" pitchFamily="18" charset="0"/>
                                  </a:rPr>
                                  <m:t>𝐶</m:t>
                                </m:r>
                              </m:e>
                              <m:sub>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1</m:t>
                                    </m:r>
                                  </m:sub>
                                </m:sSub>
                              </m:sub>
                            </m:sSub>
                          </m:e>
                        </m:d>
                      </m:e>
                      <m:sup>
                        <m:r>
                          <a:rPr lang="zh-CN" altLang="zh-CN" b="1">
                            <a:latin typeface="Cambria Math" panose="02040503050406030204" pitchFamily="18" charset="0"/>
                          </a:rPr>
                          <m:t>2</m:t>
                        </m:r>
                      </m:sup>
                    </m:sSup>
                    <m:r>
                      <a:rPr lang="zh-CN" altLang="zh-CN" b="1">
                        <a:latin typeface="Cambria Math" panose="02040503050406030204" pitchFamily="18" charset="0"/>
                      </a:rPr>
                      <m:t>,</m:t>
                    </m:r>
                    <m:sSup>
                      <m:sSupPr>
                        <m:ctrlPr>
                          <a:rPr lang="zh-CN" altLang="zh-CN" b="1" i="1">
                            <a:latin typeface="Cambria Math" panose="02040503050406030204" pitchFamily="18" charset="0"/>
                          </a:rPr>
                        </m:ctrlPr>
                      </m:sSup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zh-CN" altLang="zh-CN" b="1">
                                    <a:latin typeface="Cambria Math" panose="02040503050406030204" pitchFamily="18" charset="0"/>
                                  </a:rPr>
                                  <m:t>𝐶</m:t>
                                </m:r>
                              </m:e>
                              <m:sub>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2</m:t>
                                    </m:r>
                                  </m:sub>
                                </m:sSub>
                              </m:sub>
                            </m:sSub>
                          </m:e>
                        </m:d>
                      </m:e>
                      <m:sup>
                        <m:r>
                          <a:rPr lang="zh-CN" altLang="zh-CN" b="1">
                            <a:latin typeface="Cambria Math" panose="02040503050406030204" pitchFamily="18" charset="0"/>
                          </a:rPr>
                          <m:t>2</m:t>
                        </m:r>
                      </m:sup>
                    </m:sSup>
                    <m:r>
                      <a:rPr lang="zh-CN" altLang="zh-CN" b="1">
                        <a:latin typeface="Cambria Math" panose="02040503050406030204" pitchFamily="18" charset="0"/>
                      </a:rPr>
                      <m:t>,…</m:t>
                    </m:r>
                    <m:sSup>
                      <m:sSupPr>
                        <m:ctrlPr>
                          <a:rPr lang="zh-CN" altLang="zh-CN" b="1" i="1">
                            <a:latin typeface="Cambria Math" panose="02040503050406030204" pitchFamily="18" charset="0"/>
                          </a:rPr>
                        </m:ctrlPr>
                      </m:sSup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zh-CN" altLang="zh-CN" b="1">
                                    <a:latin typeface="Cambria Math" panose="02040503050406030204" pitchFamily="18" charset="0"/>
                                  </a:rPr>
                                  <m:t>𝐶</m:t>
                                </m:r>
                              </m:e>
                              <m:sub>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𝑛</m:t>
                                    </m:r>
                                  </m:sub>
                                </m:sSub>
                              </m:sub>
                            </m:sSub>
                          </m:e>
                        </m:d>
                      </m:e>
                      <m:sup>
                        <m:r>
                          <a:rPr lang="zh-CN" altLang="zh-CN" b="1">
                            <a:latin typeface="Cambria Math" panose="02040503050406030204" pitchFamily="18" charset="0"/>
                          </a:rPr>
                          <m:t>2</m:t>
                        </m:r>
                      </m:sup>
                    </m:sSup>
                  </m:oMath>
                </a14:m>
                <a:endParaRPr lang="zh-CN" altLang="zh-CN" b="1" dirty="0"/>
              </a:p>
              <a:p>
                <a:pPr marL="82153" indent="0">
                  <a:lnSpc>
                    <a:spcPct val="150000"/>
                  </a:lnSpc>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e>
                      </m:acc>
                      <m:r>
                        <a:rPr lang="x-IV_mathan" altLang="zh-CN">
                          <a:latin typeface="Cambria Math" panose="02040503050406030204" pitchFamily="18" charset="0"/>
                        </a:rPr>
                        <m:t>=</m:t>
                      </m:r>
                      <m:nary>
                        <m:naryPr>
                          <m:chr m:val="∑"/>
                          <m:supHide m:val="on"/>
                          <m:ctrlPr>
                            <a:rPr lang="x-IV_mathan" altLang="zh-CN" i="1">
                              <a:latin typeface="Cambria Math" panose="02040503050406030204" pitchFamily="18" charset="0"/>
                            </a:rPr>
                          </m:ctrlPr>
                        </m:naryPr>
                        <m:sub>
                          <m:r>
                            <a:rPr lang="x-IV_mathan" altLang="zh-CN">
                              <a:latin typeface="Cambria Math" panose="02040503050406030204" pitchFamily="18" charset="0"/>
                            </a:rPr>
                            <m:t>𝐸</m:t>
                          </m:r>
                        </m:sub>
                        <m:sup/>
                        <m:e>
                          <m:sSup>
                            <m:sSupPr>
                              <m:ctrlPr>
                                <a:rPr lang="x-IV_mathan" altLang="zh-CN" i="1">
                                  <a:latin typeface="Cambria Math" panose="02040503050406030204" pitchFamily="18" charset="0"/>
                                </a:rPr>
                              </m:ctrlPr>
                            </m:sSupPr>
                            <m:e>
                              <m:d>
                                <m:dPr>
                                  <m:begChr m:val="|"/>
                                  <m:endChr m:val="|"/>
                                  <m:ctrlPr>
                                    <a:rPr lang="x-IV_mathan" altLang="zh-CN" i="1">
                                      <a:latin typeface="Cambria Math" panose="02040503050406030204" pitchFamily="18" charset="0"/>
                                    </a:rPr>
                                  </m:ctrlPr>
                                </m:dPr>
                                <m:e>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𝐶</m:t>
                                      </m:r>
                                    </m:e>
                                    <m:sub>
                                      <m:r>
                                        <a:rPr lang="x-IV_mathan" altLang="zh-CN">
                                          <a:latin typeface="Cambria Math" panose="02040503050406030204" pitchFamily="18" charset="0"/>
                                        </a:rPr>
                                        <m:t>𝐸</m:t>
                                      </m:r>
                                    </m:sub>
                                  </m:sSub>
                                </m:e>
                              </m:d>
                            </m:e>
                            <m:sup>
                              <m:r>
                                <a:rPr lang="x-IV_mathan" altLang="zh-CN">
                                  <a:latin typeface="Cambria Math" panose="02040503050406030204" pitchFamily="18" charset="0"/>
                                </a:rPr>
                                <m:t>2</m:t>
                              </m:r>
                            </m:sup>
                          </m:sSup>
                          <m:r>
                            <a:rPr lang="x-IV_mathan" altLang="zh-CN">
                              <a:latin typeface="Cambria Math" panose="02040503050406030204" pitchFamily="18" charset="0"/>
                            </a:rPr>
                            <m:t>𝐸</m:t>
                          </m:r>
                        </m:e>
                      </m:nary>
                    </m:oMath>
                  </m:oMathPara>
                </a14:m>
                <a:endParaRPr lang="x-IV_mathan" altLang="zh-CN" dirty="0"/>
              </a:p>
              <a:p>
                <a:pPr>
                  <a:lnSpc>
                    <a:spcPct val="150000"/>
                  </a:lnSpc>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fontScale="90000"/>
              </a:bodyPr>
              <a:lstStyle/>
              <a:p>
                <a14:m>
                  <m:oMath xmlns:m="http://schemas.openxmlformats.org/officeDocument/2006/math">
                    <m:acc>
                      <m:accPr>
                        <m:chr m:val="̂"/>
                        <m:ctrlPr>
                          <a:rPr lang="zh-CN" altLang="zh-CN" i="1">
                            <a:effectLst/>
                            <a:latin typeface="Cambria Math" panose="02040503050406030204" pitchFamily="18" charset="0"/>
                          </a:rPr>
                        </m:ctrlPr>
                      </m:accPr>
                      <m:e>
                        <m:r>
                          <a:rPr lang="zh-CN" altLang="zh-CN">
                            <a:effectLst/>
                            <a:latin typeface="Cambria Math" panose="02040503050406030204" pitchFamily="18" charset="0"/>
                          </a:rPr>
                          <m:t>𝐻</m:t>
                        </m:r>
                      </m:e>
                    </m:acc>
                  </m:oMath>
                </a14:m>
                <a:r>
                  <a:rPr lang="zh-CN" altLang="zh-CN" dirty="0">
                    <a:effectLst/>
                  </a:rPr>
                  <a:t>的可能取值为</a:t>
                </a:r>
                <a14:m>
                  <m:oMath xmlns:m="http://schemas.openxmlformats.org/officeDocument/2006/math">
                    <m:sSub>
                      <m:sSubPr>
                        <m:ctrlPr>
                          <a:rPr lang="zh-CN" altLang="zh-CN" i="1">
                            <a:effectLst/>
                            <a:latin typeface="Cambria Math" panose="02040503050406030204" pitchFamily="18" charset="0"/>
                          </a:rPr>
                        </m:ctrlPr>
                      </m:sSubPr>
                      <m:e>
                        <m:r>
                          <a:rPr lang="zh-CN" altLang="zh-CN">
                            <a:effectLst/>
                            <a:latin typeface="Cambria Math" panose="02040503050406030204" pitchFamily="18" charset="0"/>
                          </a:rPr>
                          <m:t>𝐸</m:t>
                        </m:r>
                      </m:e>
                      <m:sub>
                        <m:r>
                          <a:rPr lang="zh-CN" altLang="zh-CN">
                            <a:effectLst/>
                            <a:latin typeface="Cambria Math" panose="02040503050406030204" pitchFamily="18" charset="0"/>
                          </a:rPr>
                          <m:t>1</m:t>
                        </m:r>
                      </m:sub>
                    </m:sSub>
                    <m:r>
                      <a:rPr lang="zh-CN"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zh-CN" altLang="zh-CN">
                            <a:effectLst/>
                            <a:latin typeface="Cambria Math" panose="02040503050406030204" pitchFamily="18" charset="0"/>
                          </a:rPr>
                          <m:t>𝐸</m:t>
                        </m:r>
                      </m:e>
                      <m:sub>
                        <m:r>
                          <a:rPr lang="zh-CN" altLang="zh-CN">
                            <a:effectLst/>
                            <a:latin typeface="Cambria Math" panose="02040503050406030204" pitchFamily="18" charset="0"/>
                          </a:rPr>
                          <m:t>2</m:t>
                        </m:r>
                      </m:sub>
                    </m:sSub>
                    <m:r>
                      <a:rPr lang="zh-CN"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zh-CN" altLang="zh-CN">
                            <a:effectLst/>
                            <a:latin typeface="Cambria Math" panose="02040503050406030204" pitchFamily="18" charset="0"/>
                          </a:rPr>
                          <m:t>𝐸</m:t>
                        </m:r>
                      </m:e>
                      <m:sub>
                        <m:r>
                          <a:rPr lang="zh-CN" altLang="zh-CN">
                            <a:effectLst/>
                            <a:latin typeface="Cambria Math" panose="02040503050406030204" pitchFamily="18" charset="0"/>
                          </a:rPr>
                          <m:t>𝑛</m:t>
                        </m:r>
                      </m:sub>
                    </m:sSub>
                  </m:oMath>
                </a14:m>
                <a:r>
                  <a:rPr lang="en-US" altLang="zh-CN" dirty="0">
                    <a:effectLst/>
                  </a:rPr>
                  <a:t>, </a:t>
                </a:r>
                <a:r>
                  <a:rPr lang="zh-CN" altLang="zh-CN" dirty="0">
                    <a:effectLst/>
                  </a:rPr>
                  <a:t>这些值对应的几率？</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5122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r>
                      <a:rPr lang="zh-CN" altLang="zh-CN">
                        <a:latin typeface="Cambria Math" panose="02040503050406030204" pitchFamily="18" charset="0"/>
                      </a:rPr>
                      <m:t>𝑖</m:t>
                    </m:r>
                    <m:r>
                      <a:rPr lang="zh-CN" altLang="zh-CN">
                        <a:latin typeface="Cambria Math" panose="02040503050406030204" pitchFamily="18" charset="0"/>
                      </a:rPr>
                      <m:t>ℏ</m:t>
                    </m:r>
                    <m:f>
                      <m:fPr>
                        <m:ctrlPr>
                          <a:rPr lang="zh-CN" altLang="zh-CN" i="1">
                            <a:latin typeface="Cambria Math" panose="02040503050406030204" pitchFamily="18" charset="0"/>
                          </a:rPr>
                        </m:ctrlPr>
                      </m:fPr>
                      <m:num>
                        <m:r>
                          <a:rPr lang="zh-CN" altLang="zh-CN">
                            <a:latin typeface="Cambria Math" panose="02040503050406030204" pitchFamily="18" charset="0"/>
                          </a:rPr>
                          <m:t>𝜕</m:t>
                        </m:r>
                      </m:num>
                      <m:den>
                        <m:r>
                          <a:rPr lang="zh-CN" altLang="zh-CN">
                            <a:latin typeface="Cambria Math" panose="02040503050406030204" pitchFamily="18" charset="0"/>
                          </a:rPr>
                          <m:t>𝜕</m:t>
                        </m:r>
                        <m:r>
                          <a:rPr lang="zh-CN" altLang="zh-CN">
                            <a:latin typeface="Cambria Math" panose="02040503050406030204" pitchFamily="18" charset="0"/>
                          </a:rPr>
                          <m:t>𝑡</m:t>
                        </m:r>
                      </m:den>
                    </m:f>
                    <m:r>
                      <a:rPr lang="zh-CN" altLang="zh-CN">
                        <a:latin typeface="Cambria Math" panose="02040503050406030204" pitchFamily="18" charset="0"/>
                      </a:rPr>
                      <m:t>𝜓</m:t>
                    </m:r>
                    <m:r>
                      <a:rPr lang="zh-CN" altLang="zh-CN">
                        <a:latin typeface="Cambria Math" panose="02040503050406030204" pitchFamily="18" charset="0"/>
                      </a:rPr>
                      <m:t>=</m:t>
                    </m:r>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𝐸</m:t>
                    </m:r>
                    <m:r>
                      <a:rPr lang="zh-CN" altLang="zh-CN">
                        <a:latin typeface="Cambria Math" panose="02040503050406030204" pitchFamily="18" charset="0"/>
                      </a:rPr>
                      <m:t>𝜓</m:t>
                    </m:r>
                  </m:oMath>
                </a14:m>
                <a:endParaRPr lang="zh-CN" altLang="zh-CN" dirty="0"/>
              </a:p>
              <a:p>
                <a14:m>
                  <m:oMath xmlns:m="http://schemas.openxmlformats.org/officeDocument/2006/math">
                    <m:r>
                      <a:rPr lang="zh-CN" altLang="zh-CN">
                        <a:latin typeface="Cambria Math" panose="02040503050406030204" pitchFamily="18" charset="0"/>
                      </a:rPr>
                      <m:t>𝑁</m:t>
                    </m:r>
                  </m:oMath>
                </a14:m>
                <a:r>
                  <a:rPr lang="zh-CN" altLang="zh-CN" dirty="0"/>
                  <a:t>粒子情况</a:t>
                </a:r>
              </a:p>
              <a:p>
                <a14:m>
                  <m:oMath xmlns:m="http://schemas.openxmlformats.org/officeDocument/2006/math">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𝐻</m:t>
                        </m:r>
                      </m:e>
                    </m:acc>
                    <m:r>
                      <a:rPr lang="x-IV_mathan" altLang="zh-CN">
                        <a:latin typeface="Cambria Math" panose="02040503050406030204" pitchFamily="18" charset="0"/>
                      </a:rPr>
                      <m:t>=</m:t>
                    </m:r>
                    <m:d>
                      <m:dPr>
                        <m:begChr m:val="["/>
                        <m:endChr m:val="]"/>
                        <m:ctrlPr>
                          <a:rPr lang="x-IV_mathan" altLang="zh-CN" i="1">
                            <a:latin typeface="Cambria Math" panose="02040503050406030204" pitchFamily="18" charset="0"/>
                          </a:rPr>
                        </m:ctrlPr>
                      </m:dPr>
                      <m:e>
                        <m:nary>
                          <m:naryPr>
                            <m:chr m:val="∑"/>
                            <m:ctrlPr>
                              <a:rPr lang="x-IV_mathan" altLang="zh-CN" i="1">
                                <a:latin typeface="Cambria Math" panose="02040503050406030204" pitchFamily="18" charset="0"/>
                              </a:rPr>
                            </m:ctrlPr>
                          </m:naryPr>
                          <m:sub>
                            <m:r>
                              <a:rPr lang="x-IV_mathan" altLang="zh-CN">
                                <a:latin typeface="Cambria Math" panose="02040503050406030204" pitchFamily="18" charset="0"/>
                              </a:rPr>
                              <m:t>𝑖</m:t>
                            </m:r>
                            <m:r>
                              <a:rPr lang="x-IV_mathan" altLang="zh-CN">
                                <a:latin typeface="Cambria Math" panose="02040503050406030204" pitchFamily="18" charset="0"/>
                              </a:rPr>
                              <m:t>=1</m:t>
                            </m:r>
                          </m:sub>
                          <m:sup>
                            <m:r>
                              <a:rPr lang="x-IV_mathan" altLang="zh-CN">
                                <a:latin typeface="Cambria Math" panose="02040503050406030204" pitchFamily="18" charset="0"/>
                              </a:rPr>
                              <m:t>𝑁</m:t>
                            </m:r>
                          </m:sup>
                          <m:e>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ℏ</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2</m:t>
                                </m:r>
                                <m:r>
                                  <a:rPr lang="x-IV_mathan" altLang="zh-CN">
                                    <a:latin typeface="Cambria Math" panose="02040503050406030204" pitchFamily="18" charset="0"/>
                                  </a:rPr>
                                  <m:t>𝑚</m:t>
                                </m:r>
                              </m:den>
                            </m:f>
                            <m:sSubSup>
                              <m:sSubSupPr>
                                <m:ctrlPr>
                                  <a:rPr lang="x-IV_mathan" altLang="zh-CN" i="1">
                                    <a:latin typeface="Cambria Math" panose="02040503050406030204" pitchFamily="18" charset="0"/>
                                  </a:rPr>
                                </m:ctrlPr>
                              </m:sSubSupPr>
                              <m:e>
                                <m:r>
                                  <a:rPr lang="x-IV_mathan" altLang="zh-CN" i="1">
                                    <a:latin typeface="Cambria Math" panose="02040503050406030204" pitchFamily="18" charset="0"/>
                                  </a:rPr>
                                  <m:t>𝛻</m:t>
                                </m:r>
                              </m:e>
                              <m:sub>
                                <m:r>
                                  <m:rPr>
                                    <m:sty m:val="p"/>
                                  </m:rPr>
                                  <a:rPr lang="x-IV_mathan" altLang="zh-CN">
                                    <a:latin typeface="Cambria Math" panose="02040503050406030204" pitchFamily="18" charset="0"/>
                                  </a:rPr>
                                  <m:t>i</m:t>
                                </m:r>
                              </m:sub>
                              <m:sup>
                                <m:r>
                                  <a:rPr lang="x-IV_mathan" altLang="zh-CN">
                                    <a:latin typeface="Cambria Math" panose="02040503050406030204" pitchFamily="18" charset="0"/>
                                  </a:rPr>
                                  <m:t>2</m:t>
                                </m:r>
                              </m:sup>
                            </m:sSubSup>
                            <m:r>
                              <a:rPr lang="x-IV_mathan" altLang="zh-CN">
                                <a:latin typeface="Cambria Math" panose="02040503050406030204" pitchFamily="18" charset="0"/>
                              </a:rPr>
                              <m:t>+</m:t>
                            </m:r>
                            <m:nary>
                              <m:naryPr>
                                <m:chr m:val="∑"/>
                                <m:ctrlPr>
                                  <a:rPr lang="x-IV_mathan" altLang="zh-CN" i="1">
                                    <a:latin typeface="Cambria Math" panose="02040503050406030204" pitchFamily="18" charset="0"/>
                                  </a:rPr>
                                </m:ctrlPr>
                              </m:naryPr>
                              <m:sub>
                                <m:r>
                                  <a:rPr lang="x-IV_mathan" altLang="zh-CN">
                                    <a:latin typeface="Cambria Math" panose="02040503050406030204" pitchFamily="18" charset="0"/>
                                  </a:rPr>
                                  <m:t>𝑖</m:t>
                                </m:r>
                                <m:r>
                                  <a:rPr lang="x-IV_mathan" altLang="zh-CN">
                                    <a:latin typeface="Cambria Math" panose="02040503050406030204" pitchFamily="18" charset="0"/>
                                  </a:rPr>
                                  <m:t>=1</m:t>
                                </m:r>
                              </m:sub>
                              <m:sup>
                                <m:r>
                                  <a:rPr lang="x-IV_mathan" altLang="zh-CN">
                                    <a:latin typeface="Cambria Math" panose="02040503050406030204" pitchFamily="18" charset="0"/>
                                  </a:rPr>
                                  <m:t>𝑁</m:t>
                                </m:r>
                              </m:sup>
                              <m:e>
                                <m:r>
                                  <a:rPr lang="x-IV_mathan" altLang="zh-CN">
                                    <a:latin typeface="Cambria Math" panose="02040503050406030204" pitchFamily="18" charset="0"/>
                                  </a:rPr>
                                  <m:t>𝑈</m:t>
                                </m:r>
                                <m:d>
                                  <m:dPr>
                                    <m:ctrlPr>
                                      <a:rPr lang="x-IV_mathan" altLang="zh-CN" i="1">
                                        <a:latin typeface="Cambria Math" panose="02040503050406030204" pitchFamily="18" charset="0"/>
                                      </a:rPr>
                                    </m:ctrlPr>
                                  </m:dPr>
                                  <m:e>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𝑖</m:t>
                                        </m:r>
                                      </m:sub>
                                    </m:sSub>
                                  </m:e>
                                </m:d>
                                <m:r>
                                  <a:rPr lang="x-IV_mathan" altLang="zh-CN">
                                    <a:latin typeface="Cambria Math" panose="02040503050406030204" pitchFamily="18" charset="0"/>
                                  </a:rPr>
                                  <m:t>+</m:t>
                                </m:r>
                                <m:r>
                                  <a:rPr lang="x-IV_mathan" altLang="zh-CN">
                                    <a:latin typeface="Cambria Math" panose="02040503050406030204" pitchFamily="18" charset="0"/>
                                  </a:rPr>
                                  <m:t>𝑉</m:t>
                                </m:r>
                                <m:d>
                                  <m:dPr>
                                    <m:ctrlPr>
                                      <a:rPr lang="x-IV_mathan" altLang="zh-CN" i="1">
                                        <a:latin typeface="Cambria Math" panose="02040503050406030204" pitchFamily="18" charset="0"/>
                                      </a:rPr>
                                    </m:ctrlPr>
                                  </m:dPr>
                                  <m:e>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1</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2</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𝑁</m:t>
                                        </m:r>
                                      </m:sub>
                                    </m:sSub>
                                  </m:e>
                                </m:d>
                              </m:e>
                            </m:nary>
                          </m:e>
                        </m:nary>
                      </m:e>
                    </m:d>
                  </m:oMath>
                </a14:m>
                <a:endParaRPr lang="x-IV_mathan" altLang="zh-CN" dirty="0"/>
              </a:p>
              <a:p>
                <a14:m>
                  <m:oMath xmlns:m="http://schemas.openxmlformats.org/officeDocument/2006/math">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m:t>
                        </m:r>
                      </m:e>
                      <m:sub>
                        <m:r>
                          <a:rPr lang="x-IV_mathan" altLang="zh-CN">
                            <a:latin typeface="Cambria Math" panose="02040503050406030204" pitchFamily="18" charset="0"/>
                          </a:rPr>
                          <m:t>𝑖</m:t>
                        </m:r>
                      </m:sub>
                      <m:sup>
                        <m:r>
                          <a:rPr lang="x-IV_mathan" altLang="zh-CN">
                            <a:latin typeface="Cambria Math" panose="02040503050406030204" pitchFamily="18" charset="0"/>
                          </a:rPr>
                          <m:t>2</m:t>
                        </m:r>
                      </m:sup>
                    </m:sSubSup>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m:t>
                        </m:r>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𝑥</m:t>
                            </m:r>
                          </m:e>
                          <m:sub>
                            <m:r>
                              <a:rPr lang="x-IV_mathan" altLang="zh-CN">
                                <a:latin typeface="Cambria Math" panose="02040503050406030204" pitchFamily="18" charset="0"/>
                              </a:rPr>
                              <m:t>𝑖</m:t>
                            </m:r>
                          </m:sub>
                          <m:sup>
                            <m:r>
                              <a:rPr lang="x-IV_mathan" altLang="zh-CN">
                                <a:latin typeface="Cambria Math" panose="02040503050406030204" pitchFamily="18" charset="0"/>
                              </a:rPr>
                              <m:t>2</m:t>
                            </m:r>
                          </m:sup>
                        </m:sSubSup>
                      </m:den>
                    </m:f>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m:t>
                        </m:r>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𝑦</m:t>
                            </m:r>
                          </m:e>
                          <m:sub>
                            <m:r>
                              <a:rPr lang="x-IV_mathan" altLang="zh-CN">
                                <a:latin typeface="Cambria Math" panose="02040503050406030204" pitchFamily="18" charset="0"/>
                              </a:rPr>
                              <m:t>𝑖</m:t>
                            </m:r>
                          </m:sub>
                          <m:sup>
                            <m:r>
                              <a:rPr lang="x-IV_mathan" altLang="zh-CN">
                                <a:latin typeface="Cambria Math" panose="02040503050406030204" pitchFamily="18" charset="0"/>
                              </a:rPr>
                              <m:t>2</m:t>
                            </m:r>
                          </m:sup>
                        </m:sSubSup>
                      </m:den>
                    </m:f>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m:t>
                        </m:r>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𝑧</m:t>
                            </m:r>
                          </m:e>
                          <m:sub>
                            <m:r>
                              <a:rPr lang="x-IV_mathan" altLang="zh-CN">
                                <a:latin typeface="Cambria Math" panose="02040503050406030204" pitchFamily="18" charset="0"/>
                              </a:rPr>
                              <m:t>𝑖</m:t>
                            </m:r>
                          </m:sub>
                          <m:sup>
                            <m:r>
                              <a:rPr lang="x-IV_mathan" altLang="zh-CN">
                                <a:latin typeface="Cambria Math" panose="02040503050406030204" pitchFamily="18" charset="0"/>
                              </a:rPr>
                              <m:t>2</m:t>
                            </m:r>
                          </m:sup>
                        </m:sSubSup>
                      </m:den>
                    </m:f>
                  </m:oMath>
                </a14:m>
                <a:endParaRPr lang="x-IV_mathan" altLang="zh-CN" dirty="0"/>
              </a:p>
              <a:p>
                <a14:m>
                  <m:oMath xmlns:m="http://schemas.openxmlformats.org/officeDocument/2006/math">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𝜓</m:t>
                        </m:r>
                      </m:e>
                      <m:sub>
                        <m:r>
                          <a:rPr lang="x-IV_mathan" altLang="zh-CN">
                            <a:latin typeface="Cambria Math" panose="02040503050406030204" pitchFamily="18" charset="0"/>
                          </a:rPr>
                          <m:t>𝐸</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𝜓</m:t>
                        </m:r>
                      </m:e>
                      <m:sub>
                        <m:r>
                          <a:rPr lang="x-IV_mathan" altLang="zh-CN">
                            <a:latin typeface="Cambria Math" panose="02040503050406030204" pitchFamily="18" charset="0"/>
                          </a:rPr>
                          <m:t>𝐸</m:t>
                        </m:r>
                      </m:sub>
                    </m:sSub>
                    <m:d>
                      <m:dPr>
                        <m:ctrlPr>
                          <a:rPr lang="x-IV_mathan" altLang="zh-CN" i="1">
                            <a:latin typeface="Cambria Math" panose="02040503050406030204" pitchFamily="18" charset="0"/>
                          </a:rPr>
                        </m:ctrlPr>
                      </m:dPr>
                      <m:e>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1</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2</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𝑁</m:t>
                            </m:r>
                          </m:sub>
                        </m:sSub>
                      </m:e>
                    </m:d>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𝑒</m:t>
                        </m:r>
                      </m:e>
                      <m:sup>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m:t>
                            </m:r>
                            <m:r>
                              <a:rPr lang="x-IV_mathan" altLang="zh-CN">
                                <a:latin typeface="Cambria Math" panose="02040503050406030204" pitchFamily="18" charset="0"/>
                              </a:rPr>
                              <m:t>𝑖𝐸𝑡</m:t>
                            </m:r>
                          </m:num>
                          <m:den>
                            <m:r>
                              <a:rPr lang="x-IV_mathan" altLang="zh-CN">
                                <a:latin typeface="Cambria Math" panose="02040503050406030204" pitchFamily="18" charset="0"/>
                              </a:rPr>
                              <m:t>ℏ</m:t>
                            </m:r>
                          </m:den>
                        </m:f>
                      </m:sup>
                    </m:sSup>
                  </m:oMath>
                </a14:m>
                <a:endParaRPr lang="x-IV_mathan" altLang="zh-CN" dirty="0"/>
              </a:p>
              <a:p>
                <a:r>
                  <a:rPr lang="zh-CN" altLang="zh-CN" dirty="0"/>
                  <a:t>例如对于含有个</a:t>
                </a:r>
                <a14:m>
                  <m:oMath xmlns:m="http://schemas.openxmlformats.org/officeDocument/2006/math">
                    <m:r>
                      <a:rPr lang="zh-CN" altLang="zh-CN">
                        <a:latin typeface="Cambria Math" panose="02040503050406030204" pitchFamily="18" charset="0"/>
                      </a:rPr>
                      <m:t>𝑍</m:t>
                    </m:r>
                  </m:oMath>
                </a14:m>
                <a:r>
                  <a:rPr lang="zh-CN" altLang="zh-CN" dirty="0"/>
                  <a:t>电子的原子</a:t>
                </a:r>
              </a:p>
              <a:p>
                <a14:m>
                  <m:oMath xmlns:m="http://schemas.openxmlformats.org/officeDocument/2006/math">
                    <m:r>
                      <a:rPr lang="zh-CN" altLang="zh-CN">
                        <a:latin typeface="Cambria Math" panose="02040503050406030204" pitchFamily="18" charset="0"/>
                      </a:rPr>
                      <m:t>𝑉</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1</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2</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𝑁</m:t>
                            </m:r>
                          </m:sub>
                        </m:sSub>
                      </m:e>
                    </m:d>
                    <m:r>
                      <a:rPr lang="zh-CN" altLang="zh-CN">
                        <a:latin typeface="Cambria Math" panose="02040503050406030204" pitchFamily="18" charset="0"/>
                      </a:rPr>
                      <m:t>=</m:t>
                    </m:r>
                    <m:nary>
                      <m:naryPr>
                        <m:chr m:val="∑"/>
                        <m:ctrlPr>
                          <a:rPr lang="zh-CN" altLang="zh-CN" i="1">
                            <a:latin typeface="Cambria Math" panose="02040503050406030204" pitchFamily="18" charset="0"/>
                          </a:rPr>
                        </m:ctrlPr>
                      </m:naryPr>
                      <m:sub>
                        <m:r>
                          <a:rPr lang="zh-CN" altLang="zh-CN">
                            <a:latin typeface="Cambria Math" panose="02040503050406030204" pitchFamily="18" charset="0"/>
                          </a:rPr>
                          <m:t>𝑖</m:t>
                        </m:r>
                        <m:r>
                          <a:rPr lang="zh-CN" altLang="zh-CN">
                            <a:latin typeface="Cambria Math" panose="02040503050406030204" pitchFamily="18" charset="0"/>
                          </a:rPr>
                          <m:t>&lt;</m:t>
                        </m:r>
                        <m:r>
                          <a:rPr lang="zh-CN" altLang="zh-CN">
                            <a:latin typeface="Cambria Math" panose="02040503050406030204" pitchFamily="18" charset="0"/>
                          </a:rPr>
                          <m:t>𝑗</m:t>
                        </m:r>
                      </m:sub>
                      <m:sup>
                        <m:r>
                          <a:rPr lang="zh-CN" altLang="zh-CN">
                            <a:latin typeface="Cambria Math" panose="02040503050406030204" pitchFamily="18" charset="0"/>
                          </a:rPr>
                          <m:t>𝑁</m:t>
                        </m:r>
                      </m:sup>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2</m:t>
                                </m:r>
                              </m:sup>
                            </m:sSup>
                          </m:num>
                          <m:den>
                            <m:r>
                              <a:rPr lang="zh-CN" altLang="zh-CN">
                                <a:latin typeface="Cambria Math" panose="02040503050406030204" pitchFamily="18" charset="0"/>
                              </a:rPr>
                              <m:t>|</m:t>
                            </m:r>
                            <m:sSup>
                              <m:sSupPr>
                                <m:ctrlPr>
                                  <a:rPr lang="zh-CN" altLang="zh-CN" i="1">
                                    <a:latin typeface="Cambria Math" panose="02040503050406030204" pitchFamily="18" charset="0"/>
                                  </a:rPr>
                                </m:ctrlPr>
                              </m:sSupPr>
                              <m:e>
                                <m:d>
                                  <m:dPr>
                                    <m:begChr m:val=""/>
                                    <m:endChr m:val="|"/>
                                    <m:ctrlPr>
                                      <a:rPr lang="zh-CN" altLang="zh-CN" i="1">
                                        <a:latin typeface="Cambria Math" panose="02040503050406030204" pitchFamily="18" charset="0"/>
                                      </a:rPr>
                                    </m:ctrlPr>
                                  </m:dPr>
                                  <m:e>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𝑖</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𝑗</m:t>
                                        </m:r>
                                      </m:sub>
                                    </m:sSub>
                                  </m:e>
                                </m:d>
                              </m:e>
                              <m:sup>
                                <m:r>
                                  <a:rPr lang="zh-CN" altLang="zh-CN">
                                    <a:latin typeface="Cambria Math" panose="02040503050406030204" pitchFamily="18" charset="0"/>
                                  </a:rPr>
                                  <m:t>2</m:t>
                                </m:r>
                              </m:sup>
                            </m:sSup>
                          </m:den>
                        </m:f>
                      </m:e>
                    </m:nary>
                    <m:r>
                      <a:rPr lang="zh-CN" altLang="zh-CN">
                        <a:latin typeface="Cambria Math" panose="02040503050406030204" pitchFamily="18" charset="0"/>
                      </a:rPr>
                      <m:t>,</m:t>
                    </m:r>
                  </m:oMath>
                </a14:m>
                <a:r>
                  <a:rPr lang="en-US" altLang="zh-CN" i="1" dirty="0"/>
                  <a:t>   </a:t>
                </a:r>
                <a:r>
                  <a:rPr lang="zh-CN" altLang="zh-CN" dirty="0"/>
                  <a:t>电子间的</a:t>
                </a:r>
                <a:r>
                  <a:rPr lang="en-US" altLang="zh-CN" dirty="0"/>
                  <a:t>Coulomb</a:t>
                </a:r>
                <a:r>
                  <a:rPr lang="zh-CN" altLang="zh-CN" dirty="0"/>
                  <a:t>排斥势</a:t>
                </a:r>
              </a:p>
              <a:p>
                <a14:m>
                  <m:oMath xmlns:m="http://schemas.openxmlformats.org/officeDocument/2006/math">
                    <m:r>
                      <a:rPr lang="zh-CN" altLang="zh-CN">
                        <a:latin typeface="Cambria Math" panose="02040503050406030204" pitchFamily="18" charset="0"/>
                      </a:rPr>
                      <m:t>𝑈</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zh-CN" altLang="zh-CN">
                                <a:latin typeface="Cambria Math" panose="02040503050406030204" pitchFamily="18" charset="0"/>
                              </a:rPr>
                              <m:t>𝑟</m:t>
                            </m:r>
                          </m:e>
                          <m:sub>
                            <m:r>
                              <a:rPr lang="zh-CN" altLang="zh-CN">
                                <a:latin typeface="Cambria Math" panose="02040503050406030204" pitchFamily="18" charset="0"/>
                              </a:rPr>
                              <m:t>𝑖</m:t>
                            </m:r>
                          </m:sub>
                        </m:sSub>
                      </m:e>
                    </m:d>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𝑍𝑒</m:t>
                            </m:r>
                          </m:e>
                          <m:sup>
                            <m:r>
                              <a:rPr lang="zh-CN" altLang="zh-CN">
                                <a:latin typeface="Cambria Math" panose="02040503050406030204" pitchFamily="18" charset="0"/>
                              </a:rPr>
                              <m:t>2</m:t>
                            </m:r>
                          </m:sup>
                        </m:sSup>
                      </m:num>
                      <m:den>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𝑟</m:t>
                            </m:r>
                          </m:e>
                          <m:sub>
                            <m:r>
                              <a:rPr lang="zh-CN" altLang="zh-CN">
                                <a:latin typeface="Cambria Math" panose="02040503050406030204" pitchFamily="18" charset="0"/>
                              </a:rPr>
                              <m:t>𝑖</m:t>
                            </m:r>
                          </m:sub>
                          <m:sup>
                            <m:r>
                              <a:rPr lang="zh-CN" altLang="zh-CN">
                                <a:latin typeface="Cambria Math" panose="02040503050406030204" pitchFamily="18" charset="0"/>
                              </a:rPr>
                              <m:t>2</m:t>
                            </m:r>
                          </m:sup>
                        </m:sSubSup>
                      </m:den>
                    </m:f>
                  </m:oMath>
                </a14:m>
                <a:r>
                  <a:rPr lang="en-US" altLang="zh-CN" i="1" dirty="0"/>
                  <a:t>  </a:t>
                </a:r>
                <a:r>
                  <a:rPr lang="zh-CN" altLang="zh-CN" dirty="0"/>
                  <a:t>原子核对电子的</a:t>
                </a:r>
                <a:r>
                  <a:rPr lang="en-US" altLang="zh-CN" dirty="0"/>
                  <a:t>Coulomb</a:t>
                </a:r>
                <a:r>
                  <a:rPr lang="zh-CN" altLang="zh-CN" dirty="0"/>
                  <a:t>吸引势</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effectLst/>
              </a:rPr>
              <a:t>Schrödinger </a:t>
            </a:r>
            <a:r>
              <a:rPr lang="zh-CN" altLang="zh-CN" dirty="0">
                <a:effectLst/>
              </a:rPr>
              <a:t>方程的普遍表达式</a:t>
            </a:r>
            <a:endParaRPr lang="zh-CN" altLang="en-US" dirty="0"/>
          </a:p>
        </p:txBody>
      </p:sp>
    </p:spTree>
    <p:extLst>
      <p:ext uri="{BB962C8B-B14F-4D97-AF65-F5344CB8AC3E}">
        <p14:creationId xmlns:p14="http://schemas.microsoft.com/office/powerpoint/2010/main" val="3723812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41791" y="1268759"/>
                <a:ext cx="8686800" cy="5158673"/>
              </a:xfrm>
            </p:spPr>
            <p:txBody>
              <a:bodyPr/>
              <a:lstStyle/>
              <a:p>
                <a:pPr fontAlgn="ctr"/>
                <a:r>
                  <a:rPr lang="zh-CN" altLang="zh-CN" dirty="0"/>
                  <a:t>波函数</a:t>
                </a:r>
                <a:r>
                  <a:rPr lang="en-US" altLang="zh-CN" dirty="0"/>
                  <a:t> </a:t>
                </a:r>
                <a14:m>
                  <m:oMath xmlns:m="http://schemas.openxmlformats.org/officeDocument/2006/math">
                    <m:r>
                      <a:rPr lang="zh-CN" altLang="zh-CN">
                        <a:latin typeface="Cambria Math" panose="02040503050406030204" pitchFamily="18" charset="0"/>
                      </a:rPr>
                      <m:t>→</m:t>
                    </m:r>
                  </m:oMath>
                </a14:m>
                <a:r>
                  <a:rPr lang="en-US" altLang="zh-CN" dirty="0"/>
                  <a:t> </a:t>
                </a:r>
                <a:r>
                  <a:rPr lang="zh-CN" altLang="zh-CN" dirty="0"/>
                  <a:t>态函数</a:t>
                </a:r>
                <a:r>
                  <a:rPr lang="en-US" altLang="zh-CN" dirty="0"/>
                  <a:t> (state function)</a:t>
                </a:r>
                <a:r>
                  <a:rPr lang="zh-CN" altLang="zh-CN" dirty="0"/>
                  <a:t>，机率幅</a:t>
                </a:r>
                <a:r>
                  <a:rPr lang="en-US" altLang="zh-CN" dirty="0"/>
                  <a:t> (probability amplitude)</a:t>
                </a:r>
                <a:endParaRPr lang="zh-CN" altLang="zh-CN" dirty="0"/>
              </a:p>
              <a:p>
                <a:pPr fontAlgn="ctr"/>
                <a:r>
                  <a:rPr lang="zh-CN" altLang="zh-CN" dirty="0"/>
                  <a:t>粒子的状态既可以用</a:t>
                </a:r>
                <a:r>
                  <a:rPr lang="en-US" altLang="zh-CN" dirty="0"/>
                  <a:t> </a:t>
                </a:r>
                <a14:m>
                  <m:oMath xmlns:m="http://schemas.openxmlformats.org/officeDocument/2006/math">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𝒓</m:t>
                    </m:r>
                    <m:r>
                      <a:rPr lang="zh-CN" altLang="zh-CN">
                        <a:latin typeface="Cambria Math" panose="02040503050406030204" pitchFamily="18" charset="0"/>
                      </a:rPr>
                      <m:t>)</m:t>
                    </m:r>
                  </m:oMath>
                </a14:m>
                <a:r>
                  <a:rPr lang="en-US" altLang="zh-CN" dirty="0" err="1"/>
                  <a:t>表示</a:t>
                </a:r>
                <a:r>
                  <a:rPr lang="zh-CN" altLang="zh-CN" dirty="0"/>
                  <a:t>（坐标表象）也可以用</a:t>
                </a:r>
                <a14:m>
                  <m:oMath xmlns:m="http://schemas.openxmlformats.org/officeDocument/2006/math">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𝒑</m:t>
                    </m:r>
                    <m:r>
                      <a:rPr lang="zh-CN" altLang="zh-CN">
                        <a:latin typeface="Cambria Math" panose="02040503050406030204" pitchFamily="18" charset="0"/>
                      </a:rPr>
                      <m:t>)</m:t>
                    </m:r>
                  </m:oMath>
                </a14:m>
                <a:r>
                  <a:rPr lang="en-US" altLang="zh-CN" dirty="0" err="1"/>
                  <a:t>表示</a:t>
                </a:r>
                <a:r>
                  <a:rPr lang="zh-CN" altLang="zh-CN" dirty="0"/>
                  <a:t>（动量表象），二者描述的是同一状态</a:t>
                </a:r>
              </a:p>
              <a:p>
                <a:pPr fontAlgn="ctr"/>
                <a:r>
                  <a:rPr lang="zh-CN" altLang="zh-CN" dirty="0"/>
                  <a:t>态叠加原理：“波的相干叠加”，“波函数完全描述一个围观体系的状态”</a:t>
                </a:r>
              </a:p>
              <a:p>
                <a:pPr fontAlgn="ctr"/>
                <a:r>
                  <a:rPr lang="zh-CN" altLang="zh-CN" dirty="0"/>
                  <a:t>测量一个力学量（比如能量或动量），实验表明会有很多种可能的结果，也许为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1</m:t>
                        </m:r>
                      </m:sub>
                    </m:sSub>
                    <m:r>
                      <a:rPr lang="zh-CN" altLang="zh-CN">
                        <a:latin typeface="Cambria Math" panose="02040503050406030204" pitchFamily="18" charset="0"/>
                      </a:rPr>
                      <m:t>,</m:t>
                    </m:r>
                    <m:r>
                      <a:rPr lang="zh-CN" altLang="en-US" i="1">
                        <a:latin typeface="Cambria Math" panose="02040503050406030204" pitchFamily="18" charset="0"/>
                      </a:rPr>
                      <m:t> </m:t>
                    </m:r>
                  </m:oMath>
                </a14:m>
                <a:r>
                  <a:rPr lang="zh-CN" altLang="zh-CN" dirty="0"/>
                  <a:t>也许为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2</m:t>
                        </m:r>
                      </m:sub>
                    </m:sSub>
                  </m:oMath>
                </a14:m>
                <a:r>
                  <a:rPr lang="zh-CN" altLang="zh-CN" dirty="0"/>
                  <a:t>均可出现，出现的相对概率是确定的。</a:t>
                </a:r>
              </a:p>
              <a:p>
                <a:pPr fontAlgn="ctr"/>
                <a:r>
                  <a:rPr lang="zh-CN" altLang="zh-CN" dirty="0"/>
                  <a:t>量子态是粒子许多能量本征态的某种相干叠加。经典无法理解</a:t>
                </a:r>
              </a:p>
              <a:p>
                <a:pPr fontAlgn="ctr"/>
                <a:r>
                  <a:rPr lang="zh-CN" altLang="zh-CN" dirty="0"/>
                  <a:t>如果体系处于</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1</m:t>
                        </m:r>
                      </m:sub>
                    </m:sSub>
                  </m:oMath>
                </a14:m>
                <a:r>
                  <a:rPr lang="zh-CN" altLang="zh-CN" dirty="0"/>
                  <a:t>测量某力学量</a:t>
                </a:r>
                <a14:m>
                  <m:oMath xmlns:m="http://schemas.openxmlformats.org/officeDocument/2006/math">
                    <m:r>
                      <a:rPr lang="zh-CN" altLang="zh-CN">
                        <a:latin typeface="Cambria Math" panose="02040503050406030204" pitchFamily="18" charset="0"/>
                      </a:rPr>
                      <m:t>𝐴</m:t>
                    </m:r>
                  </m:oMath>
                </a14:m>
                <a:r>
                  <a:rPr lang="zh-CN" altLang="zh-CN" dirty="0"/>
                  <a:t>所得的结果为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𝑎</m:t>
                        </m:r>
                      </m:e>
                      <m:sub>
                        <m:r>
                          <a:rPr lang="zh-CN" altLang="zh-CN">
                            <a:latin typeface="Cambria Math" panose="02040503050406030204" pitchFamily="18" charset="0"/>
                          </a:rPr>
                          <m:t>1</m:t>
                        </m:r>
                      </m:sub>
                    </m:sSub>
                  </m:oMath>
                </a14:m>
                <a:r>
                  <a:rPr lang="en-US" altLang="zh-CN" dirty="0"/>
                  <a:t>, </a:t>
                </a:r>
                <a:r>
                  <a:rPr lang="zh-CN" altLang="zh-CN" dirty="0"/>
                  <a:t>处于</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2</m:t>
                        </m:r>
                      </m:sub>
                    </m:sSub>
                  </m:oMath>
                </a14:m>
                <a:r>
                  <a:rPr lang="zh-CN" altLang="zh-CN" dirty="0"/>
                  <a:t>测量所得的结果为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𝑎</m:t>
                        </m:r>
                      </m:e>
                      <m:sub>
                        <m:r>
                          <a:rPr lang="zh-CN" altLang="zh-CN">
                            <a:latin typeface="Cambria Math" panose="02040503050406030204" pitchFamily="18" charset="0"/>
                          </a:rPr>
                          <m:t>2</m:t>
                        </m:r>
                      </m:sub>
                    </m:sSub>
                  </m:oMath>
                </a14:m>
                <a:r>
                  <a:rPr lang="en-US" altLang="zh-CN" dirty="0"/>
                  <a:t>(</a:t>
                </a:r>
                <a:r>
                  <a:rPr lang="zh-CN" altLang="zh-CN" dirty="0"/>
                  <a:t>两个本征态对应两个本征值</a:t>
                </a:r>
                <a:r>
                  <a:rPr lang="en-US" altLang="zh-CN" dirty="0"/>
                  <a:t>)</a:t>
                </a:r>
                <a:r>
                  <a:rPr lang="zh-CN" altLang="zh-CN" dirty="0"/>
                  <a:t>，那么在状态</a:t>
                </a:r>
              </a:p>
              <a:p>
                <a:pPr marL="82153" indent="0">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rPr>
                        <m:t>𝜓</m:t>
                      </m:r>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𝐶</m:t>
                          </m:r>
                        </m:e>
                        <m:sub>
                          <m:r>
                            <a:rPr lang="x-IV_mathan" altLang="zh-CN">
                              <a:latin typeface="Cambria Math" panose="02040503050406030204" pitchFamily="18" charset="0"/>
                            </a:rPr>
                            <m:t>1</m:t>
                          </m:r>
                        </m:sub>
                      </m:sSub>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𝜓</m:t>
                          </m:r>
                        </m:e>
                        <m:sub>
                          <m:r>
                            <a:rPr lang="x-IV_mathan" altLang="zh-CN">
                              <a:latin typeface="Cambria Math" panose="02040503050406030204" pitchFamily="18" charset="0"/>
                            </a:rPr>
                            <m:t>1</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𝐶</m:t>
                          </m:r>
                        </m:e>
                        <m:sub>
                          <m:r>
                            <a:rPr lang="x-IV_mathan" altLang="zh-CN">
                              <a:latin typeface="Cambria Math" panose="02040503050406030204" pitchFamily="18" charset="0"/>
                            </a:rPr>
                            <m:t>2</m:t>
                          </m:r>
                        </m:sub>
                      </m:sSub>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𝜓</m:t>
                          </m:r>
                        </m:e>
                        <m:sub>
                          <m:r>
                            <a:rPr lang="x-IV_mathan" altLang="zh-CN">
                              <a:latin typeface="Cambria Math" panose="02040503050406030204" pitchFamily="18" charset="0"/>
                            </a:rPr>
                            <m:t>2</m:t>
                          </m:r>
                        </m:sub>
                      </m:sSub>
                    </m:oMath>
                  </m:oMathPara>
                </a14:m>
                <a:endParaRPr lang="x-IV_mathan" altLang="zh-CN" dirty="0"/>
              </a:p>
              <a:p>
                <a:r>
                  <a:rPr lang="zh-CN" altLang="zh-CN" dirty="0"/>
                  <a:t>下测量所得结果既可能为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𝑎</m:t>
                        </m:r>
                      </m:e>
                      <m:sub>
                        <m:r>
                          <a:rPr lang="zh-CN" altLang="zh-CN">
                            <a:latin typeface="Cambria Math" panose="02040503050406030204" pitchFamily="18" charset="0"/>
                          </a:rPr>
                          <m:t>1</m:t>
                        </m:r>
                      </m:sub>
                    </m:sSub>
                  </m:oMath>
                </a14:m>
                <a:r>
                  <a:rPr lang="zh-CN" altLang="zh-CN" dirty="0"/>
                  <a:t>也可能为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𝑎</m:t>
                        </m:r>
                      </m:e>
                      <m:sub>
                        <m:r>
                          <a:rPr lang="zh-CN" altLang="zh-CN">
                            <a:latin typeface="Cambria Math" panose="02040503050406030204" pitchFamily="18" charset="0"/>
                          </a:rPr>
                          <m:t>2</m:t>
                        </m:r>
                      </m:sub>
                    </m:sSub>
                  </m:oMath>
                </a14:m>
                <a:r>
                  <a:rPr lang="zh-CN" altLang="zh-CN" dirty="0"/>
                  <a:t>，测量这二者的相对概率是确定的，这是由于叠加态中</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1</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2</m:t>
                        </m:r>
                      </m:sub>
                    </m:sSub>
                  </m:oMath>
                </a14:m>
                <a:r>
                  <a:rPr lang="zh-CN" altLang="zh-CN" dirty="0"/>
                  <a:t>有确切的相对权重和相对相位，导致叠加态下观测结果的不确定性。</a:t>
                </a:r>
              </a:p>
              <a:p>
                <a:pPr fontAlgn="ctr"/>
                <a:r>
                  <a:rPr lang="zh-CN" altLang="zh-CN" dirty="0"/>
                  <a:t>态叠加原理与测量密切联系在一起</a:t>
                </a:r>
              </a:p>
              <a:p>
                <a:pPr fontAlgn="ctr"/>
                <a:r>
                  <a:rPr lang="en-US" altLang="zh-CN" dirty="0"/>
                  <a:t>Schrödinger</a:t>
                </a:r>
                <a:r>
                  <a:rPr lang="zh-CN" altLang="zh-CN" dirty="0"/>
                  <a:t>方程是线性方程，</a:t>
                </a:r>
                <a:r>
                  <a:rPr lang="en-US" altLang="zh-CN" dirty="0"/>
                  <a:t>Hamiltonian</a:t>
                </a:r>
                <a:r>
                  <a:rPr lang="zh-CN" altLang="zh-CN" dirty="0"/>
                  <a:t>算符为线性算符</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41791" y="1268759"/>
                <a:ext cx="8686800" cy="5158673"/>
              </a:xfrm>
              <a:blipFill>
                <a:blip r:embed="rId2"/>
                <a:stretch>
                  <a:fillRect t="-591" r="-364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态叠加原理</a:t>
            </a:r>
            <a:endParaRPr lang="zh-CN" altLang="en-US" dirty="0"/>
          </a:p>
        </p:txBody>
      </p:sp>
    </p:spTree>
    <p:extLst>
      <p:ext uri="{BB962C8B-B14F-4D97-AF65-F5344CB8AC3E}">
        <p14:creationId xmlns:p14="http://schemas.microsoft.com/office/powerpoint/2010/main" val="4143463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2" cstate="print">
            <a:clrChange>
              <a:clrFrom>
                <a:srgbClr val="F3F3F3"/>
              </a:clrFrom>
              <a:clrTo>
                <a:srgbClr val="F3F3F3">
                  <a:alpha val="0"/>
                </a:srgbClr>
              </a:clrTo>
            </a:clrChange>
            <a:extLst>
              <a:ext uri="{28A0092B-C50C-407E-A947-70E740481C1C}">
                <a14:useLocalDpi xmlns:a14="http://schemas.microsoft.com/office/drawing/2010/main" val="0"/>
              </a:ext>
            </a:extLst>
          </a:blip>
          <a:stretch>
            <a:fillRect/>
          </a:stretch>
        </p:blipFill>
        <p:spPr>
          <a:xfrm>
            <a:off x="737891" y="158366"/>
            <a:ext cx="7668217" cy="6888398"/>
          </a:xfrm>
        </p:spPr>
      </p:pic>
    </p:spTree>
    <p:extLst>
      <p:ext uri="{BB962C8B-B14F-4D97-AF65-F5344CB8AC3E}">
        <p14:creationId xmlns:p14="http://schemas.microsoft.com/office/powerpoint/2010/main" val="253558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724128" y="260648"/>
            <a:ext cx="3024336" cy="373594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67783" y="1478245"/>
                <a:ext cx="4969537" cy="317009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1905</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，光电效应：光子能量为</a:t>
                </a:r>
                <a:endParaRPr lang="en-US" altLang="zh-CN" sz="20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𝐸</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h</m:t>
                      </m:r>
                      <m:r>
                        <a:rPr lang="en-US" altLang="zh-CN" sz="2000" b="0" i="1" smtClean="0">
                          <a:solidFill>
                            <a:srgbClr val="C00000"/>
                          </a:solidFill>
                          <a:latin typeface="Cambria Math" panose="02040503050406030204" pitchFamily="18" charset="0"/>
                        </a:rPr>
                        <m:t>𝜈</m:t>
                      </m:r>
                      <m:r>
                        <a:rPr lang="en-US" altLang="zh-CN" sz="2000" b="0" i="0" smtClean="0">
                          <a:solidFill>
                            <a:srgbClr val="C00000"/>
                          </a:solidFill>
                          <a:latin typeface="Cambria Math" panose="02040503050406030204" pitchFamily="18" charset="0"/>
                        </a:rPr>
                        <m:t> </m:t>
                      </m:r>
                      <m:d>
                        <m:dPr>
                          <m:ctrlPr>
                            <a:rPr lang="en-US" altLang="zh-CN" sz="2000" b="0" i="1" smtClean="0">
                              <a:solidFill>
                                <a:srgbClr val="C00000"/>
                              </a:solidFill>
                              <a:latin typeface="Cambria Math" panose="02040503050406030204" pitchFamily="18" charset="0"/>
                            </a:rPr>
                          </m:ctrlPr>
                        </m:dPr>
                        <m:e>
                          <m:r>
                            <a:rPr lang="zh-CN" altLang="en-US" sz="2000" i="1">
                              <a:solidFill>
                                <a:srgbClr val="C00000"/>
                              </a:solidFill>
                              <a:latin typeface="Cambria Math" panose="02040503050406030204" pitchFamily="18" charset="0"/>
                            </a:rPr>
                            <m:t>电磁波</m:t>
                          </m:r>
                        </m:e>
                      </m:d>
                    </m:oMath>
                  </m:oMathPara>
                </a14:m>
                <a:endParaRPr lang="en-US" altLang="zh-CN" sz="2000" i="1" dirty="0">
                  <a:solidFill>
                    <a:schemeClr val="tx1"/>
                  </a:solidFill>
                  <a:latin typeface="Cambria Math" panose="020405030504060302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1917</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，光子不仅有能量还有动量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gn="ctr"/>
                <a14:m>
                  <m:oMath xmlns:m="http://schemas.openxmlformats.org/officeDocument/2006/math">
                    <m:r>
                      <a:rPr lang="en-US" altLang="zh-CN" sz="2000" b="0" i="1" smtClean="0">
                        <a:solidFill>
                          <a:srgbClr val="C00000"/>
                        </a:solidFill>
                        <a:latin typeface="Cambria Math" panose="02040503050406030204" pitchFamily="18" charset="0"/>
                      </a:rPr>
                      <m:t>𝑝</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h</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𝜆</m:t>
                    </m:r>
                  </m:oMath>
                </a14:m>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（粒子）</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光是粒子性和波动性的矛盾统一体。</a:t>
                </a: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光在传播时显示出波动性，而在转移能量时显示出粒子性！</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光既有波动性又有粒子性，但在一个特定事例中，只能二选一，两者不会同时出现！</a:t>
                </a:r>
              </a:p>
            </p:txBody>
          </p:sp>
        </mc:Choice>
        <mc:Fallback xmlns="">
          <p:sp>
            <p:nvSpPr>
              <p:cNvPr id="6" name="文本框 5"/>
              <p:cNvSpPr txBox="1">
                <a:spLocks noRot="1" noChangeAspect="1" noMove="1" noResize="1" noEditPoints="1" noAdjustHandles="1" noChangeArrowheads="1" noChangeShapeType="1" noTextEdit="1"/>
              </p:cNvSpPr>
              <p:nvPr/>
            </p:nvSpPr>
            <p:spPr>
              <a:xfrm>
                <a:off x="667783" y="1478245"/>
                <a:ext cx="4969537" cy="3170099"/>
              </a:xfrm>
              <a:prstGeom prst="rect">
                <a:avLst/>
              </a:prstGeom>
              <a:blipFill>
                <a:blip r:embed="rId3"/>
                <a:stretch>
                  <a:fillRect l="-1104" t="-960" b="-2303"/>
                </a:stretch>
              </a:blipFill>
            </p:spPr>
            <p:txBody>
              <a:bodyPr/>
              <a:lstStyle/>
              <a:p>
                <a:r>
                  <a:rPr lang="zh-CN" altLang="en-US">
                    <a:noFill/>
                  </a:rPr>
                  <a:t> </a:t>
                </a:r>
              </a:p>
            </p:txBody>
          </p:sp>
        </mc:Fallback>
      </mc:AlternateContent>
      <p:sp>
        <p:nvSpPr>
          <p:cNvPr id="9" name="文本框 8"/>
          <p:cNvSpPr txBox="1"/>
          <p:nvPr/>
        </p:nvSpPr>
        <p:spPr>
          <a:xfrm>
            <a:off x="756564" y="500206"/>
            <a:ext cx="2646878" cy="584775"/>
          </a:xfrm>
          <a:prstGeom prst="rect">
            <a:avLst/>
          </a:prstGeom>
          <a:noFill/>
        </p:spPr>
        <p:txBody>
          <a:bodyPr wrap="none" rtlCol="0">
            <a:spAutoFit/>
          </a:bodyPr>
          <a:lstStyle/>
          <a:p>
            <a:r>
              <a:rPr lang="zh-CN" altLang="en-US" sz="3200" dirty="0">
                <a:solidFill>
                  <a:srgbClr val="C00000"/>
                </a:solidFill>
                <a:latin typeface="+mn-ea"/>
                <a:ea typeface="+mn-ea"/>
              </a:rPr>
              <a:t>粒子还是波？</a:t>
            </a:r>
            <a:endParaRPr lang="en-US" altLang="zh-CN" sz="3200" dirty="0">
              <a:solidFill>
                <a:srgbClr val="C00000"/>
              </a:solidFill>
              <a:latin typeface="+mn-ea"/>
              <a:ea typeface="+mn-ea"/>
            </a:endParaRPr>
          </a:p>
        </p:txBody>
      </p:sp>
    </p:spTree>
    <p:extLst>
      <p:ext uri="{BB962C8B-B14F-4D97-AF65-F5344CB8AC3E}">
        <p14:creationId xmlns:p14="http://schemas.microsoft.com/office/powerpoint/2010/main" val="148907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自由粒子</a:t>
            </a:r>
            <a:r>
              <a:rPr lang="zh-CN" altLang="en-US" dirty="0">
                <a:solidFill>
                  <a:srgbClr val="C00000"/>
                </a:solidFill>
              </a:rPr>
              <a:t>含时演化</a:t>
            </a:r>
            <a:r>
              <a:rPr lang="zh-CN" altLang="en-US" dirty="0"/>
              <a:t>问题</a:t>
            </a:r>
            <a:r>
              <a:rPr lang="en-US" altLang="zh-CN" dirty="0"/>
              <a:t>——</a:t>
            </a:r>
            <a:r>
              <a:rPr lang="zh-CN" altLang="en-US" dirty="0"/>
              <a:t>定态</a:t>
            </a:r>
            <a:r>
              <a:rPr lang="en-US" altLang="zh-CN" dirty="0"/>
              <a:t>+</a:t>
            </a:r>
            <a:r>
              <a:rPr lang="zh-CN" altLang="en-US" dirty="0"/>
              <a:t>态叠加原理</a:t>
            </a:r>
            <a:endParaRPr lang="en-US" altLang="zh-CN" dirty="0"/>
          </a:p>
          <a:p>
            <a:pPr marL="82153" indent="0">
              <a:buNone/>
            </a:pPr>
            <a:r>
              <a:rPr lang="en-US" altLang="zh-CN" dirty="0"/>
              <a:t>2.1-2.5</a:t>
            </a:r>
          </a:p>
          <a:p>
            <a:r>
              <a:rPr lang="zh-CN" altLang="en-US" dirty="0"/>
              <a:t>定域概率守恒，平均值，不同假设下</a:t>
            </a:r>
            <a:r>
              <a:rPr lang="zh-CN" altLang="en-US" dirty="0">
                <a:solidFill>
                  <a:srgbClr val="C00000"/>
                </a:solidFill>
              </a:rPr>
              <a:t>概率，概率流</a:t>
            </a:r>
            <a:endParaRPr lang="en-US" altLang="zh-CN" dirty="0">
              <a:solidFill>
                <a:srgbClr val="C00000"/>
              </a:solidFill>
            </a:endParaRPr>
          </a:p>
          <a:p>
            <a:pPr marL="82153" indent="0">
              <a:buNone/>
            </a:pPr>
            <a:r>
              <a:rPr lang="en-US" altLang="zh-CN" dirty="0"/>
              <a:t>2.6-2.10</a:t>
            </a:r>
          </a:p>
          <a:p>
            <a:r>
              <a:rPr lang="zh-CN" altLang="en-US" dirty="0">
                <a:solidFill>
                  <a:srgbClr val="C00000"/>
                </a:solidFill>
              </a:rPr>
              <a:t>表象变换</a:t>
            </a:r>
            <a:r>
              <a:rPr lang="zh-CN" altLang="en-US" dirty="0"/>
              <a:t>，算符</a:t>
            </a:r>
            <a:endParaRPr lang="en-US" altLang="zh-CN" dirty="0"/>
          </a:p>
          <a:p>
            <a:pPr marL="82153" indent="0">
              <a:buNone/>
            </a:pPr>
            <a:r>
              <a:rPr lang="en-US" altLang="zh-CN" dirty="0"/>
              <a:t>2.11</a:t>
            </a:r>
          </a:p>
          <a:p>
            <a:r>
              <a:rPr lang="en-US" altLang="zh-CN" dirty="0"/>
              <a:t>Schrödinger</a:t>
            </a:r>
            <a:r>
              <a:rPr lang="zh-CN" altLang="en-US" dirty="0"/>
              <a:t>方程中</a:t>
            </a:r>
            <a:r>
              <a:rPr lang="zh-CN" altLang="en-US" dirty="0">
                <a:solidFill>
                  <a:srgbClr val="C00000"/>
                </a:solidFill>
              </a:rPr>
              <a:t>自变量</a:t>
            </a:r>
            <a:r>
              <a:rPr lang="zh-CN" altLang="en-US" dirty="0"/>
              <a:t>的分析</a:t>
            </a:r>
            <a:endParaRPr lang="en-US" altLang="zh-CN" dirty="0"/>
          </a:p>
          <a:p>
            <a:pPr marL="82153" indent="0">
              <a:buNone/>
            </a:pPr>
            <a:r>
              <a:rPr lang="en-US" altLang="zh-CN" dirty="0"/>
              <a:t>2.12</a:t>
            </a:r>
          </a:p>
        </p:txBody>
      </p:sp>
      <p:sp>
        <p:nvSpPr>
          <p:cNvPr id="3" name="标题 2"/>
          <p:cNvSpPr>
            <a:spLocks noGrp="1"/>
          </p:cNvSpPr>
          <p:nvPr>
            <p:ph type="title"/>
          </p:nvPr>
        </p:nvSpPr>
        <p:spPr/>
        <p:txBody>
          <a:bodyPr/>
          <a:lstStyle/>
          <a:p>
            <a:r>
              <a:rPr lang="zh-CN" altLang="en-US" dirty="0"/>
              <a:t>第一章习题分析</a:t>
            </a:r>
          </a:p>
        </p:txBody>
      </p:sp>
    </p:spTree>
    <p:extLst>
      <p:ext uri="{BB962C8B-B14F-4D97-AF65-F5344CB8AC3E}">
        <p14:creationId xmlns:p14="http://schemas.microsoft.com/office/powerpoint/2010/main" val="739761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dirty="0"/>
          </a:p>
        </p:txBody>
      </p:sp>
      <p:pic>
        <p:nvPicPr>
          <p:cNvPr id="5" name="图片 4"/>
          <p:cNvPicPr>
            <a:picLocks noChangeAspect="1"/>
          </p:cNvPicPr>
          <p:nvPr/>
        </p:nvPicPr>
        <p:blipFill>
          <a:blip r:embed="rId2">
            <a:clrChange>
              <a:clrFrom>
                <a:srgbClr val="FFFFFF"/>
              </a:clrFrom>
              <a:clrTo>
                <a:srgbClr val="FFFFFF">
                  <a:alpha val="0"/>
                </a:srgbClr>
              </a:clrTo>
            </a:clrChange>
            <a:lum bright="-40000" contrast="40000"/>
          </a:blip>
          <a:stretch>
            <a:fillRect/>
          </a:stretch>
        </p:blipFill>
        <p:spPr>
          <a:xfrm>
            <a:off x="363984" y="392375"/>
            <a:ext cx="8416031" cy="758648"/>
          </a:xfrm>
          <a:prstGeom prst="rect">
            <a:avLst/>
          </a:prstGeom>
        </p:spPr>
      </p:pic>
      <p:pic>
        <p:nvPicPr>
          <p:cNvPr id="7" name="图片 6"/>
          <p:cNvPicPr>
            <a:picLocks noChangeAspect="1"/>
          </p:cNvPicPr>
          <p:nvPr/>
        </p:nvPicPr>
        <p:blipFill rotWithShape="1">
          <a:blip r:embed="rId3"/>
          <a:srcRect r="776"/>
          <a:stretch/>
        </p:blipFill>
        <p:spPr>
          <a:xfrm>
            <a:off x="71021" y="1576757"/>
            <a:ext cx="9072979" cy="4006419"/>
          </a:xfrm>
          <a:prstGeom prst="rect">
            <a:avLst/>
          </a:prstGeom>
        </p:spPr>
      </p:pic>
    </p:spTree>
    <p:extLst>
      <p:ext uri="{BB962C8B-B14F-4D97-AF65-F5344CB8AC3E}">
        <p14:creationId xmlns:p14="http://schemas.microsoft.com/office/powerpoint/2010/main" val="3166189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2"/>
          <a:srcRect r="32473" b="81218"/>
          <a:stretch/>
        </p:blipFill>
        <p:spPr>
          <a:xfrm>
            <a:off x="235604" y="804862"/>
            <a:ext cx="6871214" cy="2044870"/>
          </a:xfrm>
          <a:prstGeom prst="rect">
            <a:avLst/>
          </a:prstGeom>
        </p:spPr>
      </p:pic>
      <p:pic>
        <p:nvPicPr>
          <p:cNvPr id="11" name="图片 10"/>
          <p:cNvPicPr>
            <a:picLocks noChangeAspect="1"/>
          </p:cNvPicPr>
          <p:nvPr/>
        </p:nvPicPr>
        <p:blipFill>
          <a:blip r:embed="rId3">
            <a:clrChange>
              <a:clrFrom>
                <a:srgbClr val="FFFFFF"/>
              </a:clrFrom>
              <a:clrTo>
                <a:srgbClr val="FFFFFF">
                  <a:alpha val="0"/>
                </a:srgbClr>
              </a:clrTo>
            </a:clrChange>
            <a:lum bright="-40000" contrast="40000"/>
          </a:blip>
          <a:stretch>
            <a:fillRect/>
          </a:stretch>
        </p:blipFill>
        <p:spPr>
          <a:xfrm>
            <a:off x="466424" y="337129"/>
            <a:ext cx="7443580" cy="625480"/>
          </a:xfrm>
          <a:prstGeom prst="rect">
            <a:avLst/>
          </a:prstGeom>
        </p:spPr>
      </p:pic>
      <p:pic>
        <p:nvPicPr>
          <p:cNvPr id="12" name="图片 11"/>
          <p:cNvPicPr>
            <a:picLocks noChangeAspect="1"/>
          </p:cNvPicPr>
          <p:nvPr/>
        </p:nvPicPr>
        <p:blipFill rotWithShape="1">
          <a:blip r:embed="rId4"/>
          <a:srcRect b="63536"/>
          <a:stretch/>
        </p:blipFill>
        <p:spPr>
          <a:xfrm>
            <a:off x="466424" y="2464988"/>
            <a:ext cx="8001955" cy="852477"/>
          </a:xfrm>
          <a:prstGeom prst="rect">
            <a:avLst/>
          </a:prstGeom>
        </p:spPr>
      </p:pic>
      <mc:AlternateContent xmlns:mc="http://schemas.openxmlformats.org/markup-compatibility/2006">
        <mc:Choice xmlns:a14="http://schemas.microsoft.com/office/drawing/2010/main" Requires="a14">
          <p:sp>
            <p:nvSpPr>
              <p:cNvPr id="2" name="文本框 1"/>
              <p:cNvSpPr txBox="1"/>
              <p:nvPr/>
            </p:nvSpPr>
            <p:spPr>
              <a:xfrm>
                <a:off x="390617" y="3178205"/>
                <a:ext cx="8371643" cy="1078180"/>
              </a:xfrm>
              <a:prstGeom prst="rect">
                <a:avLst/>
              </a:prstGeom>
              <a:noFill/>
            </p:spPr>
            <p:txBody>
              <a:bodyPr wrap="square" rtlCol="0">
                <a:spAutoFit/>
              </a:bodyPr>
              <a:lstStyle/>
              <a:p>
                <a:r>
                  <a:rPr lang="zh-CN" altLang="en-US" dirty="0"/>
                  <a:t>按照态叠加原理，知道</a:t>
                </a:r>
                <a:r>
                  <a:rPr lang="en-US" altLang="zh-CN" dirty="0"/>
                  <a:t>0</a:t>
                </a:r>
                <a:r>
                  <a:rPr lang="zh-CN" altLang="en-US" dirty="0"/>
                  <a:t>时刻的波函数按照本征态展开的形式，只需要将每个本征态乘以时间因子（动力学相位）</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𝑖𝐸𝑡</m:t>
                            </m:r>
                          </m:num>
                          <m:den>
                            <m:r>
                              <a:rPr lang="en-US" altLang="zh-CN" b="0" i="1" smtClean="0">
                                <a:latin typeface="Cambria Math" panose="02040503050406030204" pitchFamily="18" charset="0"/>
                              </a:rPr>
                              <m:t>ℏ</m:t>
                            </m:r>
                          </m:den>
                        </m:f>
                      </m:sup>
                    </m:sSup>
                  </m:oMath>
                </a14:m>
                <a:r>
                  <a:rPr lang="zh-CN" altLang="en-US" dirty="0"/>
                  <a:t> 即可，又平面波</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𝑖𝑝𝑥</m:t>
                        </m:r>
                        <m:r>
                          <a:rPr lang="en-US" altLang="zh-CN" b="0" i="1" smtClean="0">
                            <a:latin typeface="Cambria Math" panose="02040503050406030204" pitchFamily="18" charset="0"/>
                          </a:rPr>
                          <m:t>/ℏ</m:t>
                        </m:r>
                      </m:sup>
                    </m:sSup>
                  </m:oMath>
                </a14:m>
                <a:r>
                  <a:rPr lang="zh-CN" altLang="en-US" dirty="0"/>
                  <a:t> 的能量本征值为</a:t>
                </a:r>
                <a14:m>
                  <m:oMath xmlns:m="http://schemas.openxmlformats.org/officeDocument/2006/math">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𝑝</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𝑚</m:t>
                        </m:r>
                      </m:den>
                    </m:f>
                  </m:oMath>
                </a14:m>
                <a:r>
                  <a:rPr lang="zh-CN" altLang="en-US" dirty="0"/>
                  <a:t>，所以有</a:t>
                </a:r>
              </a:p>
            </p:txBody>
          </p:sp>
        </mc:Choice>
        <mc:Fallback>
          <p:sp>
            <p:nvSpPr>
              <p:cNvPr id="2" name="文本框 1"/>
              <p:cNvSpPr txBox="1">
                <a:spLocks noRot="1" noChangeAspect="1" noMove="1" noResize="1" noEditPoints="1" noAdjustHandles="1" noChangeArrowheads="1" noChangeShapeType="1" noTextEdit="1"/>
              </p:cNvSpPr>
              <p:nvPr/>
            </p:nvSpPr>
            <p:spPr>
              <a:xfrm>
                <a:off x="390617" y="3178205"/>
                <a:ext cx="8371643" cy="1078180"/>
              </a:xfrm>
              <a:prstGeom prst="rect">
                <a:avLst/>
              </a:prstGeom>
              <a:blipFill>
                <a:blip r:embed="rId5"/>
                <a:stretch>
                  <a:fillRect l="-583" t="-3955" b="-6780"/>
                </a:stretch>
              </a:blipFill>
            </p:spPr>
            <p:txBody>
              <a:bodyPr/>
              <a:lstStyle/>
              <a:p>
                <a:r>
                  <a:rPr lang="zh-CN" altLang="en-US">
                    <a:noFill/>
                  </a:rPr>
                  <a:t> </a:t>
                </a:r>
              </a:p>
            </p:txBody>
          </p:sp>
        </mc:Fallback>
      </mc:AlternateContent>
      <p:pic>
        <p:nvPicPr>
          <p:cNvPr id="7" name="图片 6"/>
          <p:cNvPicPr>
            <a:picLocks noChangeAspect="1"/>
          </p:cNvPicPr>
          <p:nvPr/>
        </p:nvPicPr>
        <p:blipFill rotWithShape="1">
          <a:blip r:embed="rId4"/>
          <a:srcRect t="67424"/>
          <a:stretch/>
        </p:blipFill>
        <p:spPr>
          <a:xfrm>
            <a:off x="466423" y="4152678"/>
            <a:ext cx="8001955" cy="761587"/>
          </a:xfrm>
          <a:prstGeom prst="rect">
            <a:avLst/>
          </a:prstGeom>
        </p:spPr>
      </p:pic>
      <p:pic>
        <p:nvPicPr>
          <p:cNvPr id="8" name="图片 7"/>
          <p:cNvPicPr>
            <a:picLocks noChangeAspect="1"/>
          </p:cNvPicPr>
          <p:nvPr/>
        </p:nvPicPr>
        <p:blipFill rotWithShape="1">
          <a:blip r:embed="rId4"/>
          <a:srcRect t="40347" r="89187" b="35949"/>
          <a:stretch/>
        </p:blipFill>
        <p:spPr>
          <a:xfrm>
            <a:off x="390617" y="4256385"/>
            <a:ext cx="865227" cy="554175"/>
          </a:xfrm>
          <a:prstGeom prst="rect">
            <a:avLst/>
          </a:prstGeom>
        </p:spPr>
      </p:pic>
    </p:spTree>
    <p:extLst>
      <p:ext uri="{BB962C8B-B14F-4D97-AF65-F5344CB8AC3E}">
        <p14:creationId xmlns:p14="http://schemas.microsoft.com/office/powerpoint/2010/main" val="2081215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5"/>
          <p:cNvPicPr>
            <a:picLocks noChangeAspect="1"/>
          </p:cNvPicPr>
          <p:nvPr/>
        </p:nvPicPr>
        <p:blipFill rotWithShape="1">
          <a:blip r:embed="rId2"/>
          <a:srcRect t="59661" r="40469"/>
          <a:stretch/>
        </p:blipFill>
        <p:spPr bwMode="auto">
          <a:xfrm>
            <a:off x="838940" y="440879"/>
            <a:ext cx="5872578" cy="425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5550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25" y="21005"/>
            <a:ext cx="8431801" cy="3214400"/>
          </a:xfrm>
          <a:prstGeom prst="rect">
            <a:avLst/>
          </a:prstGeom>
        </p:spPr>
      </p:pic>
      <p:pic>
        <p:nvPicPr>
          <p:cNvPr id="3" name="图片 2"/>
          <p:cNvPicPr>
            <a:picLocks noChangeAspect="1"/>
          </p:cNvPicPr>
          <p:nvPr/>
        </p:nvPicPr>
        <p:blipFill>
          <a:blip r:embed="rId3"/>
          <a:stretch>
            <a:fillRect/>
          </a:stretch>
        </p:blipFill>
        <p:spPr>
          <a:xfrm>
            <a:off x="0" y="3235405"/>
            <a:ext cx="9144000" cy="3441108"/>
          </a:xfrm>
          <a:prstGeom prst="rect">
            <a:avLst/>
          </a:prstGeom>
        </p:spPr>
      </p:pic>
    </p:spTree>
    <p:extLst>
      <p:ext uri="{BB962C8B-B14F-4D97-AF65-F5344CB8AC3E}">
        <p14:creationId xmlns:p14="http://schemas.microsoft.com/office/powerpoint/2010/main" val="738558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6936" y="135602"/>
            <a:ext cx="6772350" cy="2609600"/>
          </a:xfrm>
          <a:prstGeom prst="rect">
            <a:avLst/>
          </a:prstGeom>
        </p:spPr>
      </p:pic>
      <p:pic>
        <p:nvPicPr>
          <p:cNvPr id="3" name="图片 2"/>
          <p:cNvPicPr>
            <a:picLocks noChangeAspect="1"/>
          </p:cNvPicPr>
          <p:nvPr/>
        </p:nvPicPr>
        <p:blipFill rotWithShape="1">
          <a:blip r:embed="rId3"/>
          <a:srcRect b="25624"/>
          <a:stretch/>
        </p:blipFill>
        <p:spPr>
          <a:xfrm>
            <a:off x="385502" y="2964876"/>
            <a:ext cx="7893601" cy="941299"/>
          </a:xfrm>
          <a:prstGeom prst="rect">
            <a:avLst/>
          </a:prstGeom>
        </p:spPr>
      </p:pic>
      <p:pic>
        <p:nvPicPr>
          <p:cNvPr id="5" name="图片 4"/>
          <p:cNvPicPr>
            <a:picLocks noChangeAspect="1"/>
          </p:cNvPicPr>
          <p:nvPr/>
        </p:nvPicPr>
        <p:blipFill>
          <a:blip r:embed="rId4"/>
          <a:stretch>
            <a:fillRect/>
          </a:stretch>
        </p:blipFill>
        <p:spPr>
          <a:xfrm>
            <a:off x="158482" y="4012410"/>
            <a:ext cx="8880301" cy="2721600"/>
          </a:xfrm>
          <a:prstGeom prst="rect">
            <a:avLst/>
          </a:prstGeom>
        </p:spPr>
      </p:pic>
    </p:spTree>
    <p:extLst>
      <p:ext uri="{BB962C8B-B14F-4D97-AF65-F5344CB8AC3E}">
        <p14:creationId xmlns:p14="http://schemas.microsoft.com/office/powerpoint/2010/main" val="220125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4661" y="152697"/>
            <a:ext cx="7848751" cy="1545600"/>
          </a:xfrm>
          <a:prstGeom prst="rect">
            <a:avLst/>
          </a:prstGeom>
        </p:spPr>
      </p:pic>
      <p:pic>
        <p:nvPicPr>
          <p:cNvPr id="3" name="图片 2"/>
          <p:cNvPicPr>
            <a:picLocks noChangeAspect="1"/>
          </p:cNvPicPr>
          <p:nvPr/>
        </p:nvPicPr>
        <p:blipFill>
          <a:blip r:embed="rId3"/>
          <a:stretch>
            <a:fillRect/>
          </a:stretch>
        </p:blipFill>
        <p:spPr>
          <a:xfrm>
            <a:off x="422451" y="2606227"/>
            <a:ext cx="8476651" cy="828800"/>
          </a:xfrm>
          <a:prstGeom prst="rect">
            <a:avLst/>
          </a:prstGeom>
        </p:spPr>
      </p:pic>
    </p:spTree>
    <p:extLst>
      <p:ext uri="{BB962C8B-B14F-4D97-AF65-F5344CB8AC3E}">
        <p14:creationId xmlns:p14="http://schemas.microsoft.com/office/powerpoint/2010/main" val="1212026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40073" y="1779470"/>
            <a:ext cx="7086300" cy="2766400"/>
          </a:xfrm>
          <a:prstGeom prst="rect">
            <a:avLst/>
          </a:prstGeom>
        </p:spPr>
      </p:pic>
    </p:spTree>
    <p:extLst>
      <p:ext uri="{BB962C8B-B14F-4D97-AF65-F5344CB8AC3E}">
        <p14:creationId xmlns:p14="http://schemas.microsoft.com/office/powerpoint/2010/main" val="880331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8574" y="376854"/>
            <a:ext cx="8516738" cy="5970680"/>
          </a:xfrm>
          <a:prstGeom prst="rect">
            <a:avLst/>
          </a:prstGeom>
        </p:spPr>
      </p:pic>
    </p:spTree>
    <p:extLst>
      <p:ext uri="{BB962C8B-B14F-4D97-AF65-F5344CB8AC3E}">
        <p14:creationId xmlns:p14="http://schemas.microsoft.com/office/powerpoint/2010/main" val="2032428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754776"/>
            <a:ext cx="9144000" cy="4016798"/>
          </a:xfrm>
          <a:prstGeom prst="rect">
            <a:avLst/>
          </a:prstGeom>
        </p:spPr>
      </p:pic>
    </p:spTree>
    <p:extLst>
      <p:ext uri="{BB962C8B-B14F-4D97-AF65-F5344CB8AC3E}">
        <p14:creationId xmlns:p14="http://schemas.microsoft.com/office/powerpoint/2010/main" val="87058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descr="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40" y="1124744"/>
            <a:ext cx="914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2800" dirty="0"/>
              <a:t>康普顿散射 </a:t>
            </a:r>
            <a:r>
              <a:rPr lang="en-US" altLang="zh-CN" sz="2800" dirty="0"/>
              <a:t>(Compton Scattering)</a:t>
            </a:r>
            <a:endParaRPr lang="zh-CN" altLang="en-US" sz="2800" dirty="0"/>
          </a:p>
        </p:txBody>
      </p:sp>
      <p:sp>
        <p:nvSpPr>
          <p:cNvPr id="5" name="文本框 4"/>
          <p:cNvSpPr txBox="1"/>
          <p:nvPr/>
        </p:nvSpPr>
        <p:spPr>
          <a:xfrm>
            <a:off x="5242259" y="1268760"/>
            <a:ext cx="3795209" cy="1015663"/>
          </a:xfrm>
          <a:prstGeom prst="rect">
            <a:avLst/>
          </a:prstGeom>
          <a:noFill/>
        </p:spPr>
        <p:txBody>
          <a:bodyPr wrap="square" rtlCol="0">
            <a:spAutoFit/>
          </a:bodyPr>
          <a:lstStyle>
            <a:defPPr>
              <a:defRPr lang="zh-CN"/>
            </a:defPPr>
            <a:lvl1pPr>
              <a:defRPr sz="20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用晶体谱仪测</a:t>
            </a:r>
            <a:r>
              <a:rPr lang="en-US" altLang="zh-CN" dirty="0"/>
              <a:t>X</a:t>
            </a:r>
            <a:r>
              <a:rPr lang="zh-CN" altLang="en-US" dirty="0"/>
              <a:t>射线波长，根据波动的衍射现象；散射对波长的影响只能把</a:t>
            </a:r>
            <a:r>
              <a:rPr lang="en-US" altLang="zh-CN" dirty="0"/>
              <a:t>X</a:t>
            </a:r>
            <a:r>
              <a:rPr lang="zh-CN" altLang="en-US" dirty="0"/>
              <a:t>射线当粒子来解释</a:t>
            </a:r>
          </a:p>
        </p:txBody>
      </p:sp>
    </p:spTree>
    <p:extLst>
      <p:ext uri="{BB962C8B-B14F-4D97-AF65-F5344CB8AC3E}">
        <p14:creationId xmlns:p14="http://schemas.microsoft.com/office/powerpoint/2010/main" val="99166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a:xfrm>
                <a:off x="279647" y="344796"/>
                <a:ext cx="8229600" cy="5514466"/>
              </a:xfrm>
            </p:spPr>
            <p:txBody>
              <a:bodyPr/>
              <a:lstStyle/>
              <a:p>
                <a:r>
                  <a:rPr lang="zh-CN" altLang="zh-CN" dirty="0"/>
                  <a:t>我们用波函数</a:t>
                </a:r>
                <a14:m>
                  <m:oMath xmlns:m="http://schemas.openxmlformats.org/officeDocument/2006/math">
                    <m:r>
                      <a:rPr lang="zh-CN" altLang="zh-CN">
                        <a:latin typeface="Cambria Math" panose="02040503050406030204" pitchFamily="18" charset="0"/>
                      </a:rPr>
                      <m:t>𝜓</m:t>
                    </m:r>
                  </m:oMath>
                </a14:m>
                <a:r>
                  <a:rPr lang="zh-CN" altLang="zh-CN" dirty="0"/>
                  <a:t>得复共轭</a:t>
                </a:r>
                <a14:m>
                  <m:oMath xmlns:m="http://schemas.openxmlformats.org/officeDocument/2006/math">
                    <m:sSup>
                      <m:sSupPr>
                        <m:ctrlPr>
                          <a:rPr lang="zh-CN" altLang="zh-CN" i="1">
                            <a:latin typeface="Cambria Math" panose="02040503050406030204" pitchFamily="18" charset="0"/>
                          </a:rPr>
                        </m:ctrlPr>
                      </m:sSupPr>
                      <m:e>
                        <m:r>
                          <a:rPr lang="zh-CN" altLang="zh-CN">
                            <a:latin typeface="Cambria Math" panose="02040503050406030204" pitchFamily="18" charset="0"/>
                          </a:rPr>
                          <m:t>𝜓</m:t>
                        </m:r>
                      </m:e>
                      <m:sup>
                        <m:r>
                          <a:rPr lang="zh-CN" altLang="zh-CN">
                            <a:latin typeface="Cambria Math" panose="02040503050406030204" pitchFamily="18" charset="0"/>
                          </a:rPr>
                          <m:t>∗</m:t>
                        </m:r>
                      </m:sup>
                    </m:sSup>
                  </m:oMath>
                </a14:m>
                <a:r>
                  <a:rPr lang="zh-CN" altLang="zh-CN" dirty="0"/>
                  <a:t>乘以Schrödinger方程</a:t>
                </a:r>
              </a:p>
              <a:p>
                <a14:m>
                  <m:oMath xmlns:m="http://schemas.openxmlformats.org/officeDocument/2006/math">
                    <m:r>
                      <a:rPr lang="x-IV_mathan" altLang="zh-CN">
                        <a:latin typeface="Cambria Math" panose="02040503050406030204" pitchFamily="18" charset="0"/>
                      </a:rPr>
                      <m:t>𝑖</m:t>
                    </m:r>
                    <m:r>
                      <a:rPr lang="x-IV_mathan" altLang="zh-CN">
                        <a:latin typeface="Cambria Math" panose="02040503050406030204" pitchFamily="18" charset="0"/>
                      </a:rPr>
                      <m:t>ℏ</m:t>
                    </m:r>
                    <m:f>
                      <m:fPr>
                        <m:ctrlPr>
                          <a:rPr lang="x-IV_mathan" altLang="zh-CN" i="1">
                            <a:latin typeface="Cambria Math" panose="02040503050406030204" pitchFamily="18" charset="0"/>
                          </a:rPr>
                        </m:ctrlPr>
                      </m:fPr>
                      <m:num>
                        <m:r>
                          <a:rPr lang="x-IV_mathan" altLang="zh-CN">
                            <a:latin typeface="Cambria Math" panose="02040503050406030204" pitchFamily="18" charset="0"/>
                          </a:rPr>
                          <m:t>𝜕</m:t>
                        </m:r>
                      </m:num>
                      <m:den>
                        <m:r>
                          <a:rPr lang="x-IV_mathan" altLang="zh-CN">
                            <a:latin typeface="Cambria Math" panose="02040503050406030204" pitchFamily="18" charset="0"/>
                          </a:rPr>
                          <m:t>𝜕</m:t>
                        </m:r>
                        <m:r>
                          <a:rPr lang="x-IV_mathan" altLang="zh-CN">
                            <a:latin typeface="Cambria Math" panose="02040503050406030204" pitchFamily="18" charset="0"/>
                          </a:rPr>
                          <m:t>𝑡</m:t>
                        </m:r>
                      </m:den>
                    </m:f>
                    <m:r>
                      <a:rPr lang="x-IV_mathan" altLang="zh-CN">
                        <a:latin typeface="Cambria Math" panose="02040503050406030204" pitchFamily="18" charset="0"/>
                      </a:rPr>
                      <m:t>𝜓</m:t>
                    </m:r>
                    <m:r>
                      <a:rPr lang="x-IV_mathan" altLang="zh-CN">
                        <a:latin typeface="Cambria Math" panose="02040503050406030204" pitchFamily="18" charset="0"/>
                      </a:rPr>
                      <m:t>=</m:t>
                    </m:r>
                    <m:d>
                      <m:dPr>
                        <m:ctrlPr>
                          <a:rPr lang="x-IV_mathan" altLang="zh-CN" i="1">
                            <a:latin typeface="Cambria Math" panose="02040503050406030204" pitchFamily="18" charset="0"/>
                          </a:rPr>
                        </m:ctrlPr>
                      </m:dPr>
                      <m:e>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ℏ</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2</m:t>
                            </m:r>
                            <m:r>
                              <a:rPr lang="x-IV_mathan" altLang="zh-CN">
                                <a:latin typeface="Cambria Math" panose="02040503050406030204" pitchFamily="18" charset="0"/>
                              </a:rPr>
                              <m:t>𝑚</m:t>
                            </m:r>
                          </m:den>
                        </m:f>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m:t>
                            </m:r>
                          </m:e>
                          <m:sup>
                            <m:r>
                              <a:rPr lang="x-IV_mathan" altLang="zh-CN">
                                <a:latin typeface="Cambria Math" panose="02040503050406030204" pitchFamily="18" charset="0"/>
                              </a:rPr>
                              <m:t>2</m:t>
                            </m:r>
                          </m:sup>
                        </m:sSup>
                        <m:r>
                          <a:rPr lang="x-IV_mathan" altLang="zh-CN">
                            <a:latin typeface="Cambria Math" panose="02040503050406030204" pitchFamily="18" charset="0"/>
                          </a:rPr>
                          <m:t>+</m:t>
                        </m:r>
                        <m:r>
                          <a:rPr lang="x-IV_mathan" altLang="zh-CN">
                            <a:latin typeface="Cambria Math" panose="02040503050406030204" pitchFamily="18" charset="0"/>
                          </a:rPr>
                          <m:t>𝑉</m:t>
                        </m:r>
                      </m:e>
                    </m:d>
                    <m:r>
                      <a:rPr lang="x-IV_mathan" altLang="zh-CN">
                        <a:latin typeface="Cambria Math" panose="02040503050406030204" pitchFamily="18" charset="0"/>
                      </a:rPr>
                      <m:t>𝜓</m:t>
                    </m:r>
                  </m:oMath>
                </a14:m>
                <a:endParaRPr lang="x-IV_mathan" altLang="zh-CN" dirty="0"/>
              </a:p>
              <a:p>
                <a:r>
                  <a:rPr lang="zh-CN" altLang="zh-CN" dirty="0"/>
                  <a:t>减去波函数</a:t>
                </a:r>
                <a14:m>
                  <m:oMath xmlns:m="http://schemas.openxmlformats.org/officeDocument/2006/math">
                    <m:r>
                      <a:rPr lang="zh-CN" altLang="zh-CN">
                        <a:latin typeface="Cambria Math" panose="02040503050406030204" pitchFamily="18" charset="0"/>
                      </a:rPr>
                      <m:t>𝜓</m:t>
                    </m:r>
                  </m:oMath>
                </a14:m>
                <a:r>
                  <a:rPr lang="zh-CN" altLang="zh-CN" dirty="0"/>
                  <a:t>乘以Schrödinger方程的复共轭（势函数</a:t>
                </a:r>
                <a14:m>
                  <m:oMath xmlns:m="http://schemas.openxmlformats.org/officeDocument/2006/math">
                    <m:r>
                      <a:rPr lang="zh-CN" altLang="zh-CN">
                        <a:latin typeface="Cambria Math" panose="02040503050406030204" pitchFamily="18" charset="0"/>
                      </a:rPr>
                      <m:t>𝑉</m:t>
                    </m:r>
                  </m:oMath>
                </a14:m>
                <a:r>
                  <a:rPr lang="zh-CN" altLang="zh-CN" dirty="0"/>
                  <a:t>为实函数）</a:t>
                </a:r>
              </a:p>
              <a:p>
                <a14:m>
                  <m:oMath xmlns:m="http://schemas.openxmlformats.org/officeDocument/2006/math">
                    <m:r>
                      <a:rPr lang="zh-CN" altLang="zh-CN">
                        <a:latin typeface="Cambria Math" panose="02040503050406030204" pitchFamily="18" charset="0"/>
                      </a:rPr>
                      <m:t>−</m:t>
                    </m:r>
                    <m:r>
                      <a:rPr lang="zh-CN" altLang="zh-CN">
                        <a:latin typeface="Cambria Math" panose="02040503050406030204" pitchFamily="18" charset="0"/>
                      </a:rPr>
                      <m:t>𝑖</m:t>
                    </m:r>
                    <m:r>
                      <a:rPr lang="zh-CN" altLang="zh-CN">
                        <a:latin typeface="Cambria Math" panose="02040503050406030204" pitchFamily="18" charset="0"/>
                      </a:rPr>
                      <m:t>ℏ</m:t>
                    </m:r>
                    <m:f>
                      <m:fPr>
                        <m:ctrlPr>
                          <a:rPr lang="zh-CN" altLang="zh-CN" i="1">
                            <a:latin typeface="Cambria Math" panose="02040503050406030204" pitchFamily="18" charset="0"/>
                          </a:rPr>
                        </m:ctrlPr>
                      </m:fPr>
                      <m:num>
                        <m:r>
                          <a:rPr lang="zh-CN" altLang="zh-CN">
                            <a:latin typeface="Cambria Math" panose="02040503050406030204" pitchFamily="18" charset="0"/>
                          </a:rPr>
                          <m:t>𝜕</m:t>
                        </m:r>
                      </m:num>
                      <m:den>
                        <m:r>
                          <a:rPr lang="zh-CN" altLang="zh-CN">
                            <a:latin typeface="Cambria Math" panose="02040503050406030204" pitchFamily="18" charset="0"/>
                          </a:rPr>
                          <m:t>𝜕</m:t>
                        </m:r>
                        <m:r>
                          <a:rPr lang="zh-CN" altLang="zh-CN">
                            <a:latin typeface="Cambria Math" panose="02040503050406030204" pitchFamily="18" charset="0"/>
                          </a:rPr>
                          <m:t>𝑡</m:t>
                        </m:r>
                      </m:den>
                    </m:f>
                    <m:sSup>
                      <m:sSupPr>
                        <m:ctrlPr>
                          <a:rPr lang="zh-CN" altLang="zh-CN" i="1">
                            <a:latin typeface="Cambria Math" panose="02040503050406030204" pitchFamily="18" charset="0"/>
                          </a:rPr>
                        </m:ctrlPr>
                      </m:sSupPr>
                      <m:e>
                        <m:r>
                          <a:rPr lang="zh-CN" altLang="zh-CN">
                            <a:latin typeface="Cambria Math" panose="02040503050406030204" pitchFamily="18" charset="0"/>
                          </a:rPr>
                          <m:t>𝜓</m:t>
                        </m:r>
                      </m:e>
                      <m:sup>
                        <m:r>
                          <a:rPr lang="zh-CN" altLang="zh-CN">
                            <a:latin typeface="Cambria Math" panose="02040503050406030204" pitchFamily="18" charset="0"/>
                          </a:rPr>
                          <m:t>∗</m:t>
                        </m:r>
                      </m:sup>
                    </m:sSup>
                    <m:r>
                      <a:rPr lang="zh-CN" altLang="zh-CN">
                        <a:latin typeface="Cambria Math" panose="02040503050406030204" pitchFamily="18" charset="0"/>
                      </a:rPr>
                      <m:t>=</m:t>
                    </m:r>
                    <m:d>
                      <m:dPr>
                        <m:ctrlPr>
                          <a:rPr lang="zh-CN" altLang="zh-CN" i="1">
                            <a:latin typeface="Cambria Math" panose="02040503050406030204" pitchFamily="18" charset="0"/>
                          </a:rPr>
                        </m:ctrlPr>
                      </m:dPr>
                      <m:e>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𝑚</m:t>
                            </m:r>
                          </m:den>
                        </m:f>
                        <m:sSup>
                          <m:sSupPr>
                            <m:ctrlPr>
                              <a:rPr lang="zh-CN" altLang="zh-CN" i="1">
                                <a:latin typeface="Cambria Math" panose="02040503050406030204" pitchFamily="18" charset="0"/>
                              </a:rPr>
                            </m:ctrlPr>
                          </m:sSupPr>
                          <m:e>
                            <m:r>
                              <a:rPr lang="zh-CN" altLang="zh-CN">
                                <a:latin typeface="Cambria Math" panose="02040503050406030204" pitchFamily="18" charset="0"/>
                              </a:rPr>
                              <m:t>𝛻</m:t>
                            </m:r>
                          </m:e>
                          <m:sup>
                            <m:r>
                              <a:rPr lang="zh-CN" altLang="zh-CN">
                                <a:latin typeface="Cambria Math" panose="02040503050406030204" pitchFamily="18" charset="0"/>
                              </a:rPr>
                              <m:t>2</m:t>
                            </m:r>
                          </m:sup>
                        </m:sSup>
                        <m:r>
                          <a:rPr lang="zh-CN" altLang="zh-CN">
                            <a:latin typeface="Cambria Math" panose="02040503050406030204" pitchFamily="18" charset="0"/>
                          </a:rPr>
                          <m:t>+</m:t>
                        </m:r>
                        <m:r>
                          <a:rPr lang="zh-CN" altLang="zh-CN">
                            <a:latin typeface="Cambria Math" panose="02040503050406030204" pitchFamily="18" charset="0"/>
                          </a:rPr>
                          <m:t>𝑉</m:t>
                        </m:r>
                      </m:e>
                    </m:d>
                    <m:sSup>
                      <m:sSupPr>
                        <m:ctrlPr>
                          <a:rPr lang="zh-CN" altLang="zh-CN" i="1">
                            <a:latin typeface="Cambria Math" panose="02040503050406030204" pitchFamily="18" charset="0"/>
                          </a:rPr>
                        </m:ctrlPr>
                      </m:sSupPr>
                      <m:e>
                        <m:r>
                          <a:rPr lang="zh-CN" altLang="zh-CN">
                            <a:latin typeface="Cambria Math" panose="02040503050406030204" pitchFamily="18" charset="0"/>
                          </a:rPr>
                          <m:t>𝜓</m:t>
                        </m:r>
                      </m:e>
                      <m:sup>
                        <m:r>
                          <a:rPr lang="zh-CN" altLang="zh-CN">
                            <a:latin typeface="Cambria Math" panose="02040503050406030204" pitchFamily="18" charset="0"/>
                          </a:rPr>
                          <m:t>∗</m:t>
                        </m:r>
                      </m:sup>
                    </m:sSup>
                  </m:oMath>
                </a14:m>
                <a:endParaRPr lang="zh-CN" altLang="zh-CN" dirty="0"/>
              </a:p>
              <a:p>
                <a:r>
                  <a:rPr lang="zh-CN" altLang="zh-CN" dirty="0"/>
                  <a:t>可以得到</a:t>
                </a:r>
              </a:p>
              <a:p>
                <a14:m>
                  <m:oMath xmlns:m="http://schemas.openxmlformats.org/officeDocument/2006/math">
                    <m:r>
                      <a:rPr lang="x-IV_mathan" altLang="zh-CN">
                        <a:latin typeface="Cambria Math" panose="02040503050406030204" pitchFamily="18" charset="0"/>
                      </a:rPr>
                      <m:t>𝑖</m:t>
                    </m:r>
                    <m:r>
                      <a:rPr lang="x-IV_mathan" altLang="zh-CN">
                        <a:latin typeface="Cambria Math" panose="02040503050406030204" pitchFamily="18" charset="0"/>
                      </a:rPr>
                      <m:t>ℏ</m:t>
                    </m:r>
                    <m:f>
                      <m:fPr>
                        <m:ctrlPr>
                          <a:rPr lang="x-IV_mathan" altLang="zh-CN" i="1">
                            <a:latin typeface="Cambria Math" panose="02040503050406030204" pitchFamily="18" charset="0"/>
                          </a:rPr>
                        </m:ctrlPr>
                      </m:fPr>
                      <m:num>
                        <m:r>
                          <a:rPr lang="x-IV_mathan" altLang="zh-CN">
                            <a:latin typeface="Cambria Math" panose="02040503050406030204" pitchFamily="18" charset="0"/>
                          </a:rPr>
                          <m:t>𝜕</m:t>
                        </m:r>
                      </m:num>
                      <m:den>
                        <m:r>
                          <a:rPr lang="x-IV_mathan" altLang="zh-CN">
                            <a:latin typeface="Cambria Math" panose="02040503050406030204" pitchFamily="18" charset="0"/>
                          </a:rPr>
                          <m:t>𝜕</m:t>
                        </m:r>
                        <m:r>
                          <a:rPr lang="x-IV_mathan" altLang="zh-CN">
                            <a:latin typeface="Cambria Math" panose="02040503050406030204" pitchFamily="18" charset="0"/>
                          </a:rPr>
                          <m:t>𝑡</m:t>
                        </m:r>
                      </m:den>
                    </m:f>
                    <m:d>
                      <m:dPr>
                        <m:ctrlPr>
                          <a:rPr lang="x-IV_mathan" altLang="zh-CN" i="1">
                            <a:latin typeface="Cambria Math" panose="02040503050406030204" pitchFamily="18" charset="0"/>
                          </a:rPr>
                        </m:ctrlPr>
                      </m:dPr>
                      <m:e>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𝜓</m:t>
                            </m:r>
                          </m:e>
                          <m:sup>
                            <m:r>
                              <a:rPr lang="x-IV_mathan" altLang="zh-CN">
                                <a:latin typeface="Cambria Math" panose="02040503050406030204" pitchFamily="18" charset="0"/>
                              </a:rPr>
                              <m:t>∗</m:t>
                            </m:r>
                          </m:sup>
                        </m:sSup>
                        <m:r>
                          <a:rPr lang="x-IV_mathan" altLang="zh-CN">
                            <a:latin typeface="Cambria Math" panose="02040503050406030204" pitchFamily="18" charset="0"/>
                          </a:rPr>
                          <m:t>𝜓</m:t>
                        </m:r>
                      </m:e>
                    </m:d>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ℏ</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2</m:t>
                        </m:r>
                        <m:r>
                          <a:rPr lang="x-IV_mathan" altLang="zh-CN">
                            <a:latin typeface="Cambria Math" panose="02040503050406030204" pitchFamily="18" charset="0"/>
                          </a:rPr>
                          <m:t>𝑚</m:t>
                        </m:r>
                      </m:den>
                    </m:f>
                    <m:d>
                      <m:dPr>
                        <m:ctrlPr>
                          <a:rPr lang="x-IV_mathan" altLang="zh-CN" i="1">
                            <a:latin typeface="Cambria Math" panose="02040503050406030204" pitchFamily="18" charset="0"/>
                          </a:rPr>
                        </m:ctrlPr>
                      </m:dPr>
                      <m:e>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𝜓</m:t>
                            </m:r>
                          </m:e>
                          <m:sup>
                            <m:r>
                              <a:rPr lang="x-IV_mathan" altLang="zh-CN">
                                <a:latin typeface="Cambria Math" panose="02040503050406030204" pitchFamily="18" charset="0"/>
                              </a:rPr>
                              <m:t>∗</m:t>
                            </m:r>
                          </m:sup>
                        </m:sSup>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m:t>
                            </m:r>
                          </m:e>
                          <m:sup>
                            <m:r>
                              <a:rPr lang="x-IV_mathan" altLang="zh-CN">
                                <a:latin typeface="Cambria Math" panose="02040503050406030204" pitchFamily="18" charset="0"/>
                              </a:rPr>
                              <m:t>2</m:t>
                            </m:r>
                          </m:sup>
                        </m:sSup>
                        <m:r>
                          <a:rPr lang="x-IV_mathan" altLang="zh-CN">
                            <a:latin typeface="Cambria Math" panose="02040503050406030204" pitchFamily="18" charset="0"/>
                          </a:rPr>
                          <m:t>𝜓</m:t>
                        </m:r>
                        <m:r>
                          <a:rPr lang="x-IV_mathan" altLang="zh-CN">
                            <a:latin typeface="Cambria Math" panose="02040503050406030204" pitchFamily="18" charset="0"/>
                          </a:rPr>
                          <m:t>−</m:t>
                        </m:r>
                        <m:r>
                          <a:rPr lang="x-IV_mathan" altLang="zh-CN">
                            <a:latin typeface="Cambria Math" panose="02040503050406030204" pitchFamily="18" charset="0"/>
                          </a:rPr>
                          <m:t>𝜓</m:t>
                        </m:r>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m:t>
                            </m:r>
                          </m:e>
                          <m:sup>
                            <m:r>
                              <a:rPr lang="x-IV_mathan" altLang="zh-CN">
                                <a:latin typeface="Cambria Math" panose="02040503050406030204" pitchFamily="18" charset="0"/>
                              </a:rPr>
                              <m:t>2</m:t>
                            </m:r>
                          </m:sup>
                        </m:sSup>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𝜓</m:t>
                            </m:r>
                          </m:e>
                          <m:sup>
                            <m:r>
                              <a:rPr lang="x-IV_mathan" altLang="zh-CN">
                                <a:latin typeface="Cambria Math" panose="02040503050406030204" pitchFamily="18" charset="0"/>
                              </a:rPr>
                              <m:t>∗</m:t>
                            </m:r>
                          </m:sup>
                        </m:sSup>
                      </m:e>
                    </m:d>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ℏ</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2</m:t>
                        </m:r>
                        <m:r>
                          <a:rPr lang="x-IV_mathan" altLang="zh-CN">
                            <a:latin typeface="Cambria Math" panose="02040503050406030204" pitchFamily="18" charset="0"/>
                          </a:rPr>
                          <m:t>𝑚</m:t>
                        </m:r>
                      </m:den>
                    </m:f>
                    <m:r>
                      <a:rPr lang="x-IV_mathan" altLang="zh-CN">
                        <a:latin typeface="Cambria Math" panose="02040503050406030204" pitchFamily="18" charset="0"/>
                      </a:rPr>
                      <m:t>𝛁</m:t>
                    </m:r>
                    <m:r>
                      <a:rPr lang="x-IV_mathan" altLang="zh-CN">
                        <a:latin typeface="Cambria Math" panose="02040503050406030204" pitchFamily="18" charset="0"/>
                      </a:rPr>
                      <m:t>⋅</m:t>
                    </m:r>
                    <m:d>
                      <m:dPr>
                        <m:ctrlPr>
                          <a:rPr lang="x-IV_mathan" altLang="zh-CN" i="1">
                            <a:latin typeface="Cambria Math" panose="02040503050406030204" pitchFamily="18" charset="0"/>
                          </a:rPr>
                        </m:ctrlPr>
                      </m:dPr>
                      <m:e>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𝜓</m:t>
                            </m:r>
                          </m:e>
                          <m:sup>
                            <m:r>
                              <a:rPr lang="x-IV_mathan" altLang="zh-CN">
                                <a:latin typeface="Cambria Math" panose="02040503050406030204" pitchFamily="18" charset="0"/>
                              </a:rPr>
                              <m:t>∗</m:t>
                            </m:r>
                          </m:sup>
                        </m:sSup>
                        <m:r>
                          <a:rPr lang="x-IV_mathan" altLang="zh-CN">
                            <a:latin typeface="Cambria Math" panose="02040503050406030204" pitchFamily="18" charset="0"/>
                          </a:rPr>
                          <m:t>𝜵</m:t>
                        </m:r>
                        <m:r>
                          <a:rPr lang="x-IV_mathan" altLang="zh-CN">
                            <a:latin typeface="Cambria Math" panose="02040503050406030204" pitchFamily="18" charset="0"/>
                          </a:rPr>
                          <m:t>𝜓</m:t>
                        </m:r>
                        <m:r>
                          <a:rPr lang="x-IV_mathan" altLang="zh-CN">
                            <a:latin typeface="Cambria Math" panose="02040503050406030204" pitchFamily="18" charset="0"/>
                          </a:rPr>
                          <m:t>−</m:t>
                        </m:r>
                        <m:r>
                          <a:rPr lang="x-IV_mathan" altLang="zh-CN">
                            <a:latin typeface="Cambria Math" panose="02040503050406030204" pitchFamily="18" charset="0"/>
                          </a:rPr>
                          <m:t>𝜓</m:t>
                        </m:r>
                        <m:r>
                          <a:rPr lang="x-IV_mathan" altLang="zh-CN">
                            <a:latin typeface="Cambria Math" panose="02040503050406030204" pitchFamily="18" charset="0"/>
                          </a:rPr>
                          <m:t>𝜵</m:t>
                        </m:r>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𝜓</m:t>
                            </m:r>
                          </m:e>
                          <m:sup>
                            <m:r>
                              <a:rPr lang="x-IV_mathan" altLang="zh-CN">
                                <a:latin typeface="Cambria Math" panose="02040503050406030204" pitchFamily="18" charset="0"/>
                              </a:rPr>
                              <m:t>∗</m:t>
                            </m:r>
                          </m:sup>
                        </m:sSup>
                      </m:e>
                    </m:d>
                  </m:oMath>
                </a14:m>
                <a:endParaRPr lang="x-IV_mathan" altLang="zh-CN" dirty="0"/>
              </a:p>
              <a:p>
                <a:r>
                  <a:rPr lang="zh-CN" altLang="zh-CN" dirty="0"/>
                  <a:t>在一个有限空间区域</a:t>
                </a:r>
                <a:r>
                  <a:rPr lang="en-US" altLang="zh-CN" dirty="0"/>
                  <a:t> </a:t>
                </a:r>
                <a14:m>
                  <m:oMath xmlns:m="http://schemas.openxmlformats.org/officeDocument/2006/math">
                    <m:r>
                      <a:rPr lang="zh-CN" altLang="zh-CN">
                        <a:latin typeface="Cambria Math" panose="02040503050406030204" pitchFamily="18" charset="0"/>
                      </a:rPr>
                      <m:t>𝛺</m:t>
                    </m:r>
                  </m:oMath>
                </a14:m>
                <a:r>
                  <a:rPr lang="en-US" altLang="zh-CN" dirty="0"/>
                  <a:t> </a:t>
                </a:r>
                <a:r>
                  <a:rPr lang="zh-CN" altLang="zh-CN" dirty="0"/>
                  <a:t>进行积分可以得到</a:t>
                </a:r>
              </a:p>
              <a:p>
                <a14:m>
                  <m:oMath xmlns:m="http://schemas.openxmlformats.org/officeDocument/2006/math">
                    <m:r>
                      <a:rPr lang="x-IV_mathan" altLang="zh-CN">
                        <a:latin typeface="Cambria Math" panose="02040503050406030204" pitchFamily="18" charset="0"/>
                      </a:rPr>
                      <m:t>𝑖</m:t>
                    </m:r>
                    <m:r>
                      <a:rPr lang="x-IV_mathan" altLang="zh-CN">
                        <a:latin typeface="Cambria Math" panose="02040503050406030204" pitchFamily="18" charset="0"/>
                      </a:rPr>
                      <m:t>ℏ</m:t>
                    </m:r>
                    <m:f>
                      <m:fPr>
                        <m:ctrlPr>
                          <a:rPr lang="x-IV_mathan" altLang="zh-CN" i="1">
                            <a:latin typeface="Cambria Math" panose="02040503050406030204" pitchFamily="18" charset="0"/>
                          </a:rPr>
                        </m:ctrlPr>
                      </m:fPr>
                      <m:num>
                        <m:r>
                          <a:rPr lang="x-IV_mathan" altLang="zh-CN">
                            <a:latin typeface="Cambria Math" panose="02040503050406030204" pitchFamily="18" charset="0"/>
                          </a:rPr>
                          <m:t>𝑑</m:t>
                        </m:r>
                      </m:num>
                      <m:den>
                        <m:r>
                          <a:rPr lang="x-IV_mathan" altLang="zh-CN">
                            <a:latin typeface="Cambria Math" panose="02040503050406030204" pitchFamily="18" charset="0"/>
                          </a:rPr>
                          <m:t>𝑑𝑡</m:t>
                        </m:r>
                      </m:den>
                    </m:f>
                    <m:nary>
                      <m:naryPr>
                        <m:supHide m:val="on"/>
                        <m:ctrlPr>
                          <a:rPr lang="x-IV_mathan" altLang="zh-CN" i="1">
                            <a:latin typeface="Cambria Math" panose="02040503050406030204" pitchFamily="18" charset="0"/>
                          </a:rPr>
                        </m:ctrlPr>
                      </m:naryPr>
                      <m:sub>
                        <m:r>
                          <m:rPr>
                            <m:sty m:val="p"/>
                          </m:rPr>
                          <a:rPr lang="x-IV_mathan" altLang="zh-CN">
                            <a:latin typeface="Cambria Math" panose="02040503050406030204" pitchFamily="18" charset="0"/>
                          </a:rPr>
                          <m:t>Ω</m:t>
                        </m:r>
                      </m:sub>
                      <m:sup/>
                      <m:e>
                        <m:d>
                          <m:dPr>
                            <m:ctrlPr>
                              <a:rPr lang="x-IV_mathan" altLang="zh-CN" i="1">
                                <a:latin typeface="Cambria Math" panose="02040503050406030204" pitchFamily="18" charset="0"/>
                              </a:rPr>
                            </m:ctrlPr>
                          </m:dPr>
                          <m:e>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𝜓</m:t>
                                </m:r>
                              </m:e>
                              <m:sup>
                                <m:r>
                                  <a:rPr lang="x-IV_mathan" altLang="zh-CN">
                                    <a:latin typeface="Cambria Math" panose="02040503050406030204" pitchFamily="18" charset="0"/>
                                  </a:rPr>
                                  <m:t>∗</m:t>
                                </m:r>
                              </m:sup>
                            </m:sSup>
                            <m:r>
                              <a:rPr lang="x-IV_mathan" altLang="zh-CN">
                                <a:latin typeface="Cambria Math" panose="02040503050406030204" pitchFamily="18" charset="0"/>
                              </a:rPr>
                              <m:t>𝜓</m:t>
                            </m:r>
                          </m:e>
                        </m:d>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𝑑</m:t>
                            </m:r>
                          </m:e>
                          <m:sup>
                            <m:r>
                              <a:rPr lang="x-IV_mathan" altLang="zh-CN">
                                <a:latin typeface="Cambria Math" panose="02040503050406030204" pitchFamily="18" charset="0"/>
                              </a:rPr>
                              <m:t>3</m:t>
                            </m:r>
                          </m:sup>
                        </m:sSup>
                        <m:r>
                          <a:rPr lang="x-IV_mathan" altLang="zh-CN">
                            <a:latin typeface="Cambria Math" panose="02040503050406030204" pitchFamily="18" charset="0"/>
                          </a:rPr>
                          <m:t>𝑥</m:t>
                        </m:r>
                      </m:e>
                    </m:nary>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ℏ</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2</m:t>
                        </m:r>
                        <m:r>
                          <a:rPr lang="x-IV_mathan" altLang="zh-CN">
                            <a:latin typeface="Cambria Math" panose="02040503050406030204" pitchFamily="18" charset="0"/>
                          </a:rPr>
                          <m:t>𝑚</m:t>
                        </m:r>
                      </m:den>
                    </m:f>
                    <m:nary>
                      <m:naryPr>
                        <m:chr m:val="∮"/>
                        <m:supHide m:val="on"/>
                        <m:ctrlPr>
                          <a:rPr lang="x-IV_mathan" altLang="zh-CN" i="1">
                            <a:latin typeface="Cambria Math" panose="02040503050406030204" pitchFamily="18" charset="0"/>
                          </a:rPr>
                        </m:ctrlPr>
                      </m:naryPr>
                      <m:sub>
                        <m:r>
                          <a:rPr lang="x-IV_mathan" altLang="zh-CN">
                            <a:latin typeface="Cambria Math" panose="02040503050406030204" pitchFamily="18" charset="0"/>
                          </a:rPr>
                          <m:t>𝑆</m:t>
                        </m:r>
                      </m:sub>
                      <m:sup/>
                      <m:e>
                        <m:d>
                          <m:dPr>
                            <m:ctrlPr>
                              <a:rPr lang="x-IV_mathan" altLang="zh-CN" i="1">
                                <a:latin typeface="Cambria Math" panose="02040503050406030204" pitchFamily="18" charset="0"/>
                              </a:rPr>
                            </m:ctrlPr>
                          </m:dPr>
                          <m:e>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𝜓</m:t>
                                </m:r>
                              </m:e>
                              <m:sup>
                                <m:r>
                                  <a:rPr lang="x-IV_mathan" altLang="zh-CN">
                                    <a:latin typeface="Cambria Math" panose="02040503050406030204" pitchFamily="18" charset="0"/>
                                  </a:rPr>
                                  <m:t>∗</m:t>
                                </m:r>
                              </m:sup>
                            </m:sSup>
                            <m:r>
                              <a:rPr lang="x-IV_mathan" altLang="zh-CN">
                                <a:latin typeface="Cambria Math" panose="02040503050406030204" pitchFamily="18" charset="0"/>
                              </a:rPr>
                              <m:t>𝜵</m:t>
                            </m:r>
                            <m:r>
                              <a:rPr lang="x-IV_mathan" altLang="zh-CN">
                                <a:latin typeface="Cambria Math" panose="02040503050406030204" pitchFamily="18" charset="0"/>
                              </a:rPr>
                              <m:t>𝜓</m:t>
                            </m:r>
                            <m:r>
                              <a:rPr lang="x-IV_mathan" altLang="zh-CN">
                                <a:latin typeface="Cambria Math" panose="02040503050406030204" pitchFamily="18" charset="0"/>
                              </a:rPr>
                              <m:t>−</m:t>
                            </m:r>
                            <m:r>
                              <a:rPr lang="x-IV_mathan" altLang="zh-CN">
                                <a:latin typeface="Cambria Math" panose="02040503050406030204" pitchFamily="18" charset="0"/>
                              </a:rPr>
                              <m:t>𝜓</m:t>
                            </m:r>
                            <m:r>
                              <a:rPr lang="x-IV_mathan" altLang="zh-CN">
                                <a:latin typeface="Cambria Math" panose="02040503050406030204" pitchFamily="18" charset="0"/>
                              </a:rPr>
                              <m:t>𝜵</m:t>
                            </m:r>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𝜓</m:t>
                                </m:r>
                              </m:e>
                              <m:sup>
                                <m:r>
                                  <a:rPr lang="x-IV_mathan" altLang="zh-CN">
                                    <a:latin typeface="Cambria Math" panose="02040503050406030204" pitchFamily="18" charset="0"/>
                                  </a:rPr>
                                  <m:t>∗</m:t>
                                </m:r>
                              </m:sup>
                            </m:sSup>
                          </m:e>
                        </m:d>
                        <m:r>
                          <a:rPr lang="x-IV_mathan" altLang="zh-CN">
                            <a:latin typeface="Cambria Math" panose="02040503050406030204" pitchFamily="18" charset="0"/>
                          </a:rPr>
                          <m:t>⋅</m:t>
                        </m:r>
                        <m:r>
                          <a:rPr lang="x-IV_mathan" altLang="zh-CN">
                            <a:latin typeface="Cambria Math" panose="02040503050406030204" pitchFamily="18" charset="0"/>
                          </a:rPr>
                          <m:t>𝑑</m:t>
                        </m:r>
                        <m:r>
                          <a:rPr lang="x-IV_mathan" altLang="zh-CN">
                            <a:latin typeface="Cambria Math" panose="02040503050406030204" pitchFamily="18" charset="0"/>
                          </a:rPr>
                          <m:t>𝑺</m:t>
                        </m:r>
                      </m:e>
                    </m:nary>
                  </m:oMath>
                </a14:m>
                <a:endParaRPr lang="x-IV_mathan" altLang="zh-CN" dirty="0"/>
              </a:p>
              <a:p>
                <a:r>
                  <a:rPr lang="zh-CN" altLang="zh-CN" dirty="0"/>
                  <a:t>则有概率守恒方程</a:t>
                </a:r>
              </a:p>
              <a:p>
                <a14:m>
                  <m:oMath xmlns:m="http://schemas.openxmlformats.org/officeDocument/2006/math">
                    <m:f>
                      <m:fPr>
                        <m:ctrlPr>
                          <a:rPr lang="x-IV_mathan" altLang="zh-CN" i="1">
                            <a:latin typeface="Cambria Math" panose="02040503050406030204" pitchFamily="18" charset="0"/>
                          </a:rPr>
                        </m:ctrlPr>
                      </m:fPr>
                      <m:num>
                        <m:r>
                          <a:rPr lang="x-IV_mathan" altLang="zh-CN">
                            <a:latin typeface="Cambria Math" panose="02040503050406030204" pitchFamily="18" charset="0"/>
                          </a:rPr>
                          <m:t>𝑑</m:t>
                        </m:r>
                      </m:num>
                      <m:den>
                        <m:r>
                          <a:rPr lang="x-IV_mathan" altLang="zh-CN">
                            <a:latin typeface="Cambria Math" panose="02040503050406030204" pitchFamily="18" charset="0"/>
                          </a:rPr>
                          <m:t>𝑑𝑡</m:t>
                        </m:r>
                      </m:den>
                    </m:f>
                    <m:nary>
                      <m:naryPr>
                        <m:supHide m:val="on"/>
                        <m:ctrlPr>
                          <a:rPr lang="x-IV_mathan" altLang="zh-CN" i="1">
                            <a:latin typeface="Cambria Math" panose="02040503050406030204" pitchFamily="18" charset="0"/>
                          </a:rPr>
                        </m:ctrlPr>
                      </m:naryPr>
                      <m:sub>
                        <m:r>
                          <m:rPr>
                            <m:sty m:val="p"/>
                          </m:rPr>
                          <a:rPr lang="x-IV_mathan" altLang="zh-CN">
                            <a:latin typeface="Cambria Math" panose="02040503050406030204" pitchFamily="18" charset="0"/>
                          </a:rPr>
                          <m:t>Ω</m:t>
                        </m:r>
                      </m:sub>
                      <m:sup/>
                      <m:e>
                        <m:r>
                          <a:rPr lang="x-IV_mathan" altLang="zh-CN">
                            <a:latin typeface="Cambria Math" panose="02040503050406030204" pitchFamily="18" charset="0"/>
                          </a:rPr>
                          <m:t>𝜌</m:t>
                        </m:r>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𝑑</m:t>
                            </m:r>
                          </m:e>
                          <m:sup>
                            <m:r>
                              <a:rPr lang="x-IV_mathan" altLang="zh-CN">
                                <a:latin typeface="Cambria Math" panose="02040503050406030204" pitchFamily="18" charset="0"/>
                              </a:rPr>
                              <m:t>3</m:t>
                            </m:r>
                          </m:sup>
                        </m:sSup>
                        <m:r>
                          <a:rPr lang="x-IV_mathan" altLang="zh-CN">
                            <a:latin typeface="Cambria Math" panose="02040503050406030204" pitchFamily="18" charset="0"/>
                          </a:rPr>
                          <m:t>𝑥</m:t>
                        </m:r>
                        <m:r>
                          <a:rPr lang="x-IV_mathan" altLang="zh-CN">
                            <a:latin typeface="Cambria Math" panose="02040503050406030204" pitchFamily="18" charset="0"/>
                          </a:rPr>
                          <m:t>=−</m:t>
                        </m:r>
                        <m:nary>
                          <m:naryPr>
                            <m:chr m:val="∮"/>
                            <m:supHide m:val="on"/>
                            <m:ctrlPr>
                              <a:rPr lang="x-IV_mathan" altLang="zh-CN" i="1">
                                <a:latin typeface="Cambria Math" panose="02040503050406030204" pitchFamily="18" charset="0"/>
                              </a:rPr>
                            </m:ctrlPr>
                          </m:naryPr>
                          <m:sub>
                            <m:r>
                              <a:rPr lang="x-IV_mathan" altLang="zh-CN">
                                <a:latin typeface="Cambria Math" panose="02040503050406030204" pitchFamily="18" charset="0"/>
                              </a:rPr>
                              <m:t>𝑆</m:t>
                            </m:r>
                          </m:sub>
                          <m:sup/>
                          <m:e>
                            <m:r>
                              <a:rPr lang="x-IV_mathan" altLang="zh-CN">
                                <a:latin typeface="Cambria Math" panose="02040503050406030204" pitchFamily="18" charset="0"/>
                              </a:rPr>
                              <m:t>𝒋</m:t>
                            </m:r>
                            <m:r>
                              <a:rPr lang="x-IV_mathan" altLang="zh-CN">
                                <a:latin typeface="Cambria Math" panose="02040503050406030204" pitchFamily="18" charset="0"/>
                              </a:rPr>
                              <m:t>⋅</m:t>
                            </m:r>
                            <m:r>
                              <a:rPr lang="x-IV_mathan" altLang="zh-CN">
                                <a:latin typeface="Cambria Math" panose="02040503050406030204" pitchFamily="18" charset="0"/>
                              </a:rPr>
                              <m:t>𝑑</m:t>
                            </m:r>
                            <m:r>
                              <a:rPr lang="x-IV_mathan" altLang="zh-CN">
                                <a:latin typeface="Cambria Math" panose="02040503050406030204" pitchFamily="18" charset="0"/>
                              </a:rPr>
                              <m:t>𝑺</m:t>
                            </m:r>
                          </m:e>
                        </m:nary>
                      </m:e>
                    </m:nary>
                    <m:r>
                      <a:rPr lang="en-US" altLang="zh-CN" b="0" i="1" smtClean="0">
                        <a:latin typeface="Cambria Math" panose="02040503050406030204" pitchFamily="18" charset="0"/>
                      </a:rPr>
                      <m:t>                           </m:t>
                    </m:r>
                    <m:f>
                      <m:fPr>
                        <m:ctrlPr>
                          <a:rPr lang="x-IV_mathan" altLang="zh-CN" i="1">
                            <a:latin typeface="Cambria Math" panose="02040503050406030204" pitchFamily="18" charset="0"/>
                          </a:rPr>
                        </m:ctrlPr>
                      </m:fPr>
                      <m:num>
                        <m:r>
                          <a:rPr lang="x-IV_mathan" altLang="zh-CN">
                            <a:latin typeface="Cambria Math" panose="02040503050406030204" pitchFamily="18" charset="0"/>
                          </a:rPr>
                          <m:t>𝜕</m:t>
                        </m:r>
                      </m:num>
                      <m:den>
                        <m:r>
                          <a:rPr lang="x-IV_mathan" altLang="zh-CN">
                            <a:latin typeface="Cambria Math" panose="02040503050406030204" pitchFamily="18" charset="0"/>
                          </a:rPr>
                          <m:t>𝜕</m:t>
                        </m:r>
                        <m:r>
                          <a:rPr lang="x-IV_mathan" altLang="zh-CN">
                            <a:latin typeface="Cambria Math" panose="02040503050406030204" pitchFamily="18" charset="0"/>
                          </a:rPr>
                          <m:t>𝑡</m:t>
                        </m:r>
                      </m:den>
                    </m:f>
                    <m:r>
                      <a:rPr lang="x-IV_mathan" altLang="zh-CN">
                        <a:latin typeface="Cambria Math" panose="02040503050406030204" pitchFamily="18" charset="0"/>
                      </a:rPr>
                      <m:t>𝜌</m:t>
                    </m:r>
                    <m:r>
                      <a:rPr lang="x-IV_mathan" altLang="zh-CN">
                        <a:latin typeface="Cambria Math" panose="02040503050406030204" pitchFamily="18" charset="0"/>
                      </a:rPr>
                      <m:t>+</m:t>
                    </m:r>
                    <m:r>
                      <a:rPr lang="x-IV_mathan" altLang="zh-CN">
                        <a:latin typeface="Cambria Math" panose="02040503050406030204" pitchFamily="18" charset="0"/>
                      </a:rPr>
                      <m:t>𝛁</m:t>
                    </m:r>
                    <m:r>
                      <a:rPr lang="x-IV_mathan" altLang="zh-CN">
                        <a:latin typeface="Cambria Math" panose="02040503050406030204" pitchFamily="18" charset="0"/>
                      </a:rPr>
                      <m:t>⋅</m:t>
                    </m:r>
                    <m:r>
                      <a:rPr lang="x-IV_mathan" altLang="zh-CN">
                        <a:latin typeface="Cambria Math" panose="02040503050406030204" pitchFamily="18" charset="0"/>
                      </a:rPr>
                      <m:t>𝒋</m:t>
                    </m:r>
                    <m:r>
                      <a:rPr lang="x-IV_mathan" altLang="zh-CN">
                        <a:latin typeface="Cambria Math" panose="02040503050406030204" pitchFamily="18" charset="0"/>
                      </a:rPr>
                      <m:t>=0</m:t>
                    </m:r>
                  </m:oMath>
                </a14:m>
                <a:endParaRPr lang="x-IV_mathan" altLang="zh-CN" dirty="0"/>
              </a:p>
              <a:p>
                <a:r>
                  <a:rPr lang="zh-CN" altLang="zh-CN" dirty="0"/>
                  <a:t>在全空间条件下，</a:t>
                </a:r>
              </a:p>
              <a:p>
                <a14:m>
                  <m:oMath xmlns:m="http://schemas.openxmlformats.org/officeDocument/2006/math">
                    <m:f>
                      <m:fPr>
                        <m:ctrlPr>
                          <a:rPr lang="x-IV_mathan" altLang="zh-CN" i="1">
                            <a:latin typeface="Cambria Math" panose="02040503050406030204" pitchFamily="18" charset="0"/>
                          </a:rPr>
                        </m:ctrlPr>
                      </m:fPr>
                      <m:num>
                        <m:r>
                          <m:rPr>
                            <m:sty m:val="p"/>
                          </m:rPr>
                          <a:rPr lang="x-IV_mathan" altLang="zh-CN">
                            <a:latin typeface="Cambria Math" panose="02040503050406030204" pitchFamily="18" charset="0"/>
                          </a:rPr>
                          <m:t>d</m:t>
                        </m:r>
                      </m:num>
                      <m:den>
                        <m:r>
                          <m:rPr>
                            <m:sty m:val="p"/>
                          </m:rPr>
                          <a:rPr lang="x-IV_mathan" altLang="zh-CN">
                            <a:latin typeface="Cambria Math" panose="02040503050406030204" pitchFamily="18" charset="0"/>
                          </a:rPr>
                          <m:t>d</m:t>
                        </m:r>
                        <m:r>
                          <a:rPr lang="x-IV_mathan" altLang="zh-CN">
                            <a:latin typeface="Cambria Math" panose="02040503050406030204" pitchFamily="18" charset="0"/>
                          </a:rPr>
                          <m:t>𝑡</m:t>
                        </m:r>
                      </m:den>
                    </m:f>
                    <m:r>
                      <a:rPr lang="x-IV_mathan" altLang="zh-CN">
                        <a:latin typeface="Cambria Math" panose="02040503050406030204" pitchFamily="18" charset="0"/>
                      </a:rPr>
                      <m:t>∫</m:t>
                    </m:r>
                    <m:sSup>
                      <m:sSupPr>
                        <m:ctrlPr>
                          <a:rPr lang="x-IV_mathan" altLang="zh-CN" i="1">
                            <a:latin typeface="Cambria Math" panose="02040503050406030204" pitchFamily="18" charset="0"/>
                          </a:rPr>
                        </m:ctrlPr>
                      </m:sSupPr>
                      <m:e>
                        <m:d>
                          <m:dPr>
                            <m:begChr m:val="|"/>
                            <m:endChr m:val="|"/>
                            <m:ctrlPr>
                              <a:rPr lang="x-IV_mathan" altLang="zh-CN" i="1">
                                <a:latin typeface="Cambria Math" panose="02040503050406030204" pitchFamily="18" charset="0"/>
                              </a:rPr>
                            </m:ctrlPr>
                          </m:dPr>
                          <m:e>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𝒓</m:t>
                                </m:r>
                              </m:e>
                            </m:d>
                          </m:e>
                        </m:d>
                      </m:e>
                      <m:sup>
                        <m:r>
                          <a:rPr lang="x-IV_mathan" altLang="zh-CN">
                            <a:latin typeface="Cambria Math" panose="02040503050406030204" pitchFamily="18" charset="0"/>
                          </a:rPr>
                          <m:t>2</m:t>
                        </m:r>
                      </m:sup>
                    </m:sSup>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𝑑</m:t>
                        </m:r>
                      </m:e>
                      <m:sup>
                        <m:r>
                          <a:rPr lang="x-IV_mathan" altLang="zh-CN">
                            <a:latin typeface="Cambria Math" panose="02040503050406030204" pitchFamily="18" charset="0"/>
                          </a:rPr>
                          <m:t>3</m:t>
                        </m:r>
                      </m:sup>
                    </m:sSup>
                    <m:r>
                      <a:rPr lang="x-IV_mathan" altLang="zh-CN">
                        <a:latin typeface="Cambria Math" panose="02040503050406030204" pitchFamily="18" charset="0"/>
                      </a:rPr>
                      <m:t>𝑥</m:t>
                    </m:r>
                    <m:r>
                      <a:rPr lang="x-IV_mathan" altLang="zh-CN">
                        <a:latin typeface="Cambria Math" panose="02040503050406030204" pitchFamily="18" charset="0"/>
                      </a:rPr>
                      <m:t>=0</m:t>
                    </m:r>
                  </m:oMath>
                </a14:m>
                <a:endParaRPr lang="x-IV_mathan" altLang="zh-CN" dirty="0"/>
              </a:p>
              <a:p>
                <a:endParaRPr lang="zh-CN" altLang="en-US"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279647" y="344796"/>
                <a:ext cx="8229600" cy="5514466"/>
              </a:xfrm>
              <a:blipFill>
                <a:blip r:embed="rId2"/>
                <a:stretch>
                  <a:fillRect t="-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7186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srcRect t="3404"/>
          <a:stretch/>
        </p:blipFill>
        <p:spPr>
          <a:xfrm>
            <a:off x="71022" y="781235"/>
            <a:ext cx="9144000" cy="4421548"/>
          </a:xfrm>
          <a:prstGeom prst="rect">
            <a:avLst/>
          </a:prstGeom>
        </p:spPr>
      </p:pic>
    </p:spTree>
    <p:extLst>
      <p:ext uri="{BB962C8B-B14F-4D97-AF65-F5344CB8AC3E}">
        <p14:creationId xmlns:p14="http://schemas.microsoft.com/office/powerpoint/2010/main" val="578745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484782"/>
            <a:ext cx="9151671" cy="5427746"/>
          </a:xfrm>
          <a:prstGeom prst="rect">
            <a:avLst/>
          </a:prstGeom>
        </p:spPr>
      </p:pic>
    </p:spTree>
    <p:extLst>
      <p:ext uri="{BB962C8B-B14F-4D97-AF65-F5344CB8AC3E}">
        <p14:creationId xmlns:p14="http://schemas.microsoft.com/office/powerpoint/2010/main" val="1582477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3598" y="753719"/>
            <a:ext cx="9091361" cy="3258988"/>
          </a:xfrm>
          <a:prstGeom prst="rect">
            <a:avLst/>
          </a:prstGeom>
        </p:spPr>
      </p:pic>
    </p:spTree>
    <p:extLst>
      <p:ext uri="{BB962C8B-B14F-4D97-AF65-F5344CB8AC3E}">
        <p14:creationId xmlns:p14="http://schemas.microsoft.com/office/powerpoint/2010/main" val="2534123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88777"/>
            <a:ext cx="9144000" cy="4236122"/>
          </a:xfrm>
          <a:prstGeom prst="rect">
            <a:avLst/>
          </a:prstGeom>
        </p:spPr>
      </p:pic>
      <p:pic>
        <p:nvPicPr>
          <p:cNvPr id="5" name="图片 4"/>
          <p:cNvPicPr>
            <a:picLocks noChangeAspect="1"/>
          </p:cNvPicPr>
          <p:nvPr/>
        </p:nvPicPr>
        <p:blipFill>
          <a:blip r:embed="rId3"/>
          <a:stretch>
            <a:fillRect/>
          </a:stretch>
        </p:blipFill>
        <p:spPr>
          <a:xfrm>
            <a:off x="2110328" y="4537277"/>
            <a:ext cx="3946800" cy="750400"/>
          </a:xfrm>
          <a:prstGeom prst="rect">
            <a:avLst/>
          </a:prstGeom>
        </p:spPr>
      </p:pic>
    </p:spTree>
    <p:extLst>
      <p:ext uri="{BB962C8B-B14F-4D97-AF65-F5344CB8AC3E}">
        <p14:creationId xmlns:p14="http://schemas.microsoft.com/office/powerpoint/2010/main" val="3767709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10809" y="1693558"/>
            <a:ext cx="9011607" cy="2984973"/>
          </a:xfrm>
          <a:prstGeom prst="rect">
            <a:avLst/>
          </a:prstGeom>
        </p:spPr>
      </p:pic>
    </p:spTree>
    <p:extLst>
      <p:ext uri="{BB962C8B-B14F-4D97-AF65-F5344CB8AC3E}">
        <p14:creationId xmlns:p14="http://schemas.microsoft.com/office/powerpoint/2010/main" val="3945451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788118"/>
            <a:ext cx="9144000" cy="2571550"/>
          </a:xfrm>
          <a:prstGeom prst="rect">
            <a:avLst/>
          </a:prstGeom>
        </p:spPr>
      </p:pic>
    </p:spTree>
    <p:extLst>
      <p:ext uri="{BB962C8B-B14F-4D97-AF65-F5344CB8AC3E}">
        <p14:creationId xmlns:p14="http://schemas.microsoft.com/office/powerpoint/2010/main" val="62179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943902"/>
            <a:ext cx="9144000" cy="1372215"/>
          </a:xfrm>
          <a:prstGeom prst="rect">
            <a:avLst/>
          </a:prstGeom>
        </p:spPr>
      </p:pic>
    </p:spTree>
    <p:extLst>
      <p:ext uri="{BB962C8B-B14F-4D97-AF65-F5344CB8AC3E}">
        <p14:creationId xmlns:p14="http://schemas.microsoft.com/office/powerpoint/2010/main" val="1095399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11249" y="131538"/>
            <a:ext cx="8521501" cy="2699200"/>
          </a:xfrm>
          <a:prstGeom prst="rect">
            <a:avLst/>
          </a:prstGeom>
        </p:spPr>
      </p:pic>
      <p:pic>
        <p:nvPicPr>
          <p:cNvPr id="5" name="图片 4"/>
          <p:cNvPicPr>
            <a:picLocks noChangeAspect="1"/>
          </p:cNvPicPr>
          <p:nvPr/>
        </p:nvPicPr>
        <p:blipFill>
          <a:blip r:embed="rId3"/>
          <a:stretch>
            <a:fillRect/>
          </a:stretch>
        </p:blipFill>
        <p:spPr>
          <a:xfrm>
            <a:off x="-1" y="2830738"/>
            <a:ext cx="9144000" cy="2984418"/>
          </a:xfrm>
          <a:prstGeom prst="rect">
            <a:avLst/>
          </a:prstGeom>
        </p:spPr>
      </p:pic>
    </p:spTree>
    <p:extLst>
      <p:ext uri="{BB962C8B-B14F-4D97-AF65-F5344CB8AC3E}">
        <p14:creationId xmlns:p14="http://schemas.microsoft.com/office/powerpoint/2010/main" val="3964649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70769" y="87160"/>
            <a:ext cx="6772350" cy="2363200"/>
          </a:xfrm>
          <a:prstGeom prst="rect">
            <a:avLst/>
          </a:prstGeom>
        </p:spPr>
      </p:pic>
      <p:pic>
        <p:nvPicPr>
          <p:cNvPr id="5" name="图片 4"/>
          <p:cNvPicPr>
            <a:picLocks noChangeAspect="1"/>
          </p:cNvPicPr>
          <p:nvPr/>
        </p:nvPicPr>
        <p:blipFill>
          <a:blip r:embed="rId3"/>
          <a:stretch>
            <a:fillRect/>
          </a:stretch>
        </p:blipFill>
        <p:spPr>
          <a:xfrm>
            <a:off x="529854" y="2579600"/>
            <a:ext cx="7445100" cy="4278400"/>
          </a:xfrm>
          <a:prstGeom prst="rect">
            <a:avLst/>
          </a:prstGeom>
        </p:spPr>
      </p:pic>
    </p:spTree>
    <p:extLst>
      <p:ext uri="{BB962C8B-B14F-4D97-AF65-F5344CB8AC3E}">
        <p14:creationId xmlns:p14="http://schemas.microsoft.com/office/powerpoint/2010/main" val="262967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576" y="1556792"/>
                <a:ext cx="7600097" cy="4896544"/>
              </a:xfrm>
            </p:spPr>
            <p:txBody>
              <a:bodyPr>
                <a:normAutofit/>
              </a:bodyPr>
              <a:lstStyle/>
              <a:p>
                <a:r>
                  <a:rPr lang="zh-CN" altLang="en-US" sz="2400" b="1" dirty="0">
                    <a:solidFill>
                      <a:srgbClr val="0070C0"/>
                    </a:solidFill>
                  </a:rPr>
                  <a:t>定态条件</a:t>
                </a:r>
                <a:r>
                  <a:rPr lang="zh-CN" altLang="en-US" sz="2400" dirty="0"/>
                  <a:t>：电子只能处于一些分立的轨道上，它只能在这些轨道上绕核转动，且不产生电磁辐射。</a:t>
                </a:r>
                <a:endParaRPr lang="en-US" altLang="zh-CN" sz="2400" dirty="0"/>
              </a:p>
              <a:p>
                <a:r>
                  <a:rPr lang="zh-CN" altLang="en-US" sz="2400" b="1" dirty="0">
                    <a:solidFill>
                      <a:srgbClr val="0070C0"/>
                    </a:solidFill>
                  </a:rPr>
                  <a:t>频率条件</a:t>
                </a:r>
                <a:r>
                  <a:rPr lang="zh-CN" altLang="en-US" sz="2400" dirty="0">
                    <a:solidFill>
                      <a:schemeClr val="tx1"/>
                    </a:solidFill>
                  </a:rPr>
                  <a:t>：当电子从一个定态轨道跃迁到另一个时，以电磁波形式放出（吸收）能量</a:t>
                </a:r>
                <a14:m>
                  <m:oMath xmlns:m="http://schemas.openxmlformats.org/officeDocument/2006/math">
                    <m:r>
                      <a:rPr lang="en-US" altLang="zh-CN" sz="2400" i="1" dirty="0" smtClean="0">
                        <a:solidFill>
                          <a:schemeClr val="tx1"/>
                        </a:solidFill>
                        <a:latin typeface="Cambria Math" panose="02040503050406030204" pitchFamily="18" charset="0"/>
                      </a:rPr>
                      <m:t>h</m:t>
                    </m:r>
                    <m:r>
                      <a:rPr lang="en-US" altLang="zh-CN" sz="2400" b="0" i="1" dirty="0" smtClean="0">
                        <a:solidFill>
                          <a:schemeClr val="tx1"/>
                        </a:solidFill>
                        <a:latin typeface="Cambria Math" panose="02040503050406030204" pitchFamily="18" charset="0"/>
                      </a:rPr>
                      <m:t>𝜈</m:t>
                    </m:r>
                  </m:oMath>
                </a14:m>
                <a:endParaRPr lang="en-US" altLang="zh-CN" sz="2400" dirty="0">
                  <a:solidFill>
                    <a:schemeClr val="tx1"/>
                  </a:solidFill>
                </a:endParaRPr>
              </a:p>
              <a:p>
                <a:pPr marL="82153" indent="0">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h</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m:t>
                          </m:r>
                        </m:sub>
                      </m:sSub>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oMath>
                  </m:oMathPara>
                </a14:m>
                <a:endParaRPr lang="en-US" altLang="zh-CN" sz="2400" dirty="0">
                  <a:solidFill>
                    <a:srgbClr val="C00000"/>
                  </a:solidFill>
                </a:endParaRPr>
              </a:p>
              <a:p>
                <a:r>
                  <a:rPr lang="zh-CN" altLang="en-US" sz="2400" b="1" dirty="0">
                    <a:solidFill>
                      <a:srgbClr val="0070C0"/>
                    </a:solidFill>
                  </a:rPr>
                  <a:t>角动量量子化（对应原理）</a:t>
                </a:r>
                <a:r>
                  <a:rPr lang="zh-CN" altLang="en-US" sz="2400" dirty="0">
                    <a:solidFill>
                      <a:schemeClr val="tx1"/>
                    </a:solidFill>
                  </a:rPr>
                  <a:t>：在原子范畴内的现象与宏观范围内的现象可以各自遵循本范围内的规律，但当把微观范围内的规律延伸到经典范围时，则它所得到的数值结果应该与经典规律所得到的相一致。</a:t>
                </a:r>
                <a:endParaRPr lang="en-US" altLang="zh-CN" sz="2400" dirty="0"/>
              </a:p>
              <a:p>
                <a:pPr marL="82153" indent="0">
                  <a:buNone/>
                </a:pPr>
                <a14:m>
                  <m:oMathPara xmlns:m="http://schemas.openxmlformats.org/officeDocument/2006/math">
                    <m:oMathParaPr>
                      <m:jc m:val="centerGroup"/>
                    </m:oMathParaPr>
                    <m:oMath xmlns:m="http://schemas.openxmlformats.org/officeDocument/2006/math">
                      <m:r>
                        <a:rPr lang="x-IV_mathan" altLang="zh-CN" sz="2400">
                          <a:solidFill>
                            <a:srgbClr val="000000"/>
                          </a:solidFill>
                          <a:latin typeface="Cambria Math" panose="02040503050406030204" pitchFamily="18" charset="0"/>
                          <a:ea typeface="Cambria Math" panose="02040503050406030204" pitchFamily="18" charset="0"/>
                        </a:rPr>
                        <m:t>𝐽</m:t>
                      </m:r>
                      <m:r>
                        <a:rPr lang="x-IV_mathan" altLang="zh-CN" sz="2400">
                          <a:solidFill>
                            <a:srgbClr val="000000"/>
                          </a:solidFill>
                          <a:latin typeface="Cambria Math" panose="02040503050406030204" pitchFamily="18" charset="0"/>
                          <a:ea typeface="Cambria Math" panose="02040503050406030204" pitchFamily="18" charset="0"/>
                        </a:rPr>
                        <m:t>=</m:t>
                      </m:r>
                      <m:r>
                        <a:rPr lang="x-IV_mathan" altLang="zh-CN" sz="2400">
                          <a:solidFill>
                            <a:srgbClr val="000000"/>
                          </a:solidFill>
                          <a:latin typeface="Cambria Math" panose="02040503050406030204" pitchFamily="18" charset="0"/>
                          <a:ea typeface="Cambria Math" panose="02040503050406030204" pitchFamily="18" charset="0"/>
                        </a:rPr>
                        <m:t>𝑛</m:t>
                      </m:r>
                      <m:r>
                        <a:rPr lang="x-IV_mathan" altLang="zh-CN" sz="2400">
                          <a:solidFill>
                            <a:srgbClr val="000000"/>
                          </a:solidFill>
                          <a:latin typeface="Cambria Math" panose="02040503050406030204" pitchFamily="18" charset="0"/>
                          <a:ea typeface="Cambria Math" panose="02040503050406030204" pitchFamily="18" charset="0"/>
                        </a:rPr>
                        <m:t>ℏ,</m:t>
                      </m:r>
                      <m:r>
                        <a:rPr lang="x-IV_mathan" altLang="zh-CN" sz="2400" i="1">
                          <a:solidFill>
                            <a:srgbClr val="000000"/>
                          </a:solidFill>
                          <a:effectLst/>
                          <a:latin typeface="Cambria Math" panose="02040503050406030204" pitchFamily="18" charset="0"/>
                          <a:ea typeface="Cambria Math" panose="02040503050406030204" pitchFamily="18" charset="0"/>
                        </a:rPr>
                        <m:t> </m:t>
                      </m:r>
                      <m:r>
                        <a:rPr lang="x-IV_mathan" altLang="zh-CN" sz="2400">
                          <a:solidFill>
                            <a:srgbClr val="000000"/>
                          </a:solidFill>
                          <a:effectLst/>
                          <a:latin typeface="Cambria Math" panose="02040503050406030204" pitchFamily="18" charset="0"/>
                          <a:ea typeface="Cambria Math" panose="02040503050406030204" pitchFamily="18" charset="0"/>
                        </a:rPr>
                        <m:t>𝑛</m:t>
                      </m:r>
                      <m:r>
                        <a:rPr lang="x-IV_mathan" altLang="zh-CN" sz="2400">
                          <a:solidFill>
                            <a:srgbClr val="000000"/>
                          </a:solidFill>
                          <a:effectLst/>
                          <a:latin typeface="Cambria Math" panose="02040503050406030204" pitchFamily="18" charset="0"/>
                          <a:ea typeface="Cambria Math" panose="02040503050406030204" pitchFamily="18" charset="0"/>
                        </a:rPr>
                        <m:t>=0.1.2….</m:t>
                      </m:r>
                    </m:oMath>
                  </m:oMathPara>
                </a14:m>
                <a:endParaRPr lang="x-IV_mathan" altLang="zh-CN" sz="2400" dirty="0">
                  <a:solidFill>
                    <a:srgbClr val="000000"/>
                  </a:solidFill>
                  <a:effectLst/>
                  <a:ea typeface="Cambria Math" panose="02040503050406030204" pitchFamily="18" charset="0"/>
                </a:endParaRPr>
              </a:p>
              <a:p>
                <a:pPr marL="342900">
                  <a:spcAft>
                    <a:spcPts val="0"/>
                  </a:spcAft>
                </a:pPr>
                <a:r>
                  <a:rPr lang="en-US" altLang="zh-CN" sz="2000" b="1" dirty="0" err="1">
                    <a:solidFill>
                      <a:srgbClr val="C00000"/>
                    </a:solidFill>
                    <a:effectLst/>
                    <a:ea typeface="Calibri" panose="020F0502020204030204" pitchFamily="34" charset="0"/>
                  </a:rPr>
                  <a:t>Sommerfield</a:t>
                </a:r>
                <a:r>
                  <a:rPr lang="zh-CN" altLang="zh-CN" sz="2000" b="1" dirty="0">
                    <a:solidFill>
                      <a:srgbClr val="C00000"/>
                    </a:solidFill>
                    <a:effectLst/>
                    <a:ea typeface="微软雅黑" panose="020B0503020204020204" pitchFamily="34" charset="-122"/>
                  </a:rPr>
                  <a:t>推广的量子化条件</a:t>
                </a:r>
                <a:endParaRPr lang="en-US" altLang="zh-CN" sz="2000" dirty="0">
                  <a:solidFill>
                    <a:srgbClr val="C00000"/>
                  </a:solidFill>
                  <a:ea typeface="微软雅黑" panose="020B0503020204020204" pitchFamily="34" charset="-122"/>
                </a:endParaRPr>
              </a:p>
              <a:p>
                <a:pPr marL="151209" indent="0">
                  <a:spcAft>
                    <a:spcPts val="0"/>
                  </a:spcAft>
                  <a:buNone/>
                </a:pPr>
                <a14:m>
                  <m:oMathPara xmlns:m="http://schemas.openxmlformats.org/officeDocument/2006/math">
                    <m:oMathParaPr>
                      <m:jc m:val="centerGroup"/>
                    </m:oMathParaPr>
                    <m:oMath xmlns:m="http://schemas.openxmlformats.org/officeDocument/2006/math">
                      <m:r>
                        <a:rPr lang="x-IV_mathan" altLang="zh-CN" sz="2400">
                          <a:solidFill>
                            <a:srgbClr val="000000"/>
                          </a:solidFill>
                          <a:effectLst/>
                          <a:latin typeface="Cambria Math" panose="02040503050406030204" pitchFamily="18" charset="0"/>
                          <a:ea typeface="Cambria Math" panose="02040503050406030204" pitchFamily="18" charset="0"/>
                        </a:rPr>
                        <m:t>∮</m:t>
                      </m:r>
                      <m:sSub>
                        <m:sSubPr>
                          <m:ctrlPr>
                            <a:rPr lang="x-IV_mathan" altLang="zh-CN" sz="2400" i="1">
                              <a:solidFill>
                                <a:srgbClr val="000000"/>
                              </a:solidFill>
                              <a:effectLst/>
                              <a:latin typeface="Cambria Math" panose="02040503050406030204" pitchFamily="18" charset="0"/>
                              <a:ea typeface="Cambria Math" panose="02040503050406030204" pitchFamily="18" charset="0"/>
                            </a:rPr>
                          </m:ctrlPr>
                        </m:sSubPr>
                        <m:e>
                          <m:r>
                            <a:rPr lang="x-IV_mathan" altLang="zh-CN" sz="2400">
                              <a:solidFill>
                                <a:srgbClr val="000000"/>
                              </a:solidFill>
                              <a:effectLst/>
                              <a:latin typeface="Cambria Math" panose="02040503050406030204" pitchFamily="18" charset="0"/>
                              <a:ea typeface="Cambria Math" panose="02040503050406030204" pitchFamily="18" charset="0"/>
                            </a:rPr>
                            <m:t>𝑝</m:t>
                          </m:r>
                        </m:e>
                        <m:sub>
                          <m:r>
                            <a:rPr lang="x-IV_mathan" altLang="zh-CN" sz="2400">
                              <a:solidFill>
                                <a:srgbClr val="000000"/>
                              </a:solidFill>
                              <a:effectLst/>
                              <a:latin typeface="Cambria Math" panose="02040503050406030204" pitchFamily="18" charset="0"/>
                              <a:ea typeface="Cambria Math" panose="02040503050406030204" pitchFamily="18" charset="0"/>
                            </a:rPr>
                            <m:t>𝑘</m:t>
                          </m:r>
                        </m:sub>
                      </m:sSub>
                      <m:r>
                        <a:rPr lang="x-IV_mathan" altLang="zh-CN" sz="2400">
                          <a:solidFill>
                            <a:srgbClr val="000000"/>
                          </a:solidFill>
                          <a:effectLst/>
                          <a:latin typeface="Cambria Math" panose="02040503050406030204" pitchFamily="18" charset="0"/>
                          <a:ea typeface="Cambria Math" panose="02040503050406030204" pitchFamily="18" charset="0"/>
                        </a:rPr>
                        <m:t>𝑑</m:t>
                      </m:r>
                      <m:sSub>
                        <m:sSubPr>
                          <m:ctrlPr>
                            <a:rPr lang="x-IV_mathan" altLang="zh-CN" sz="2400" i="1">
                              <a:solidFill>
                                <a:srgbClr val="000000"/>
                              </a:solidFill>
                              <a:effectLst/>
                              <a:latin typeface="Cambria Math" panose="02040503050406030204" pitchFamily="18" charset="0"/>
                              <a:ea typeface="Cambria Math" panose="02040503050406030204" pitchFamily="18" charset="0"/>
                            </a:rPr>
                          </m:ctrlPr>
                        </m:sSubPr>
                        <m:e>
                          <m:r>
                            <a:rPr lang="x-IV_mathan" altLang="zh-CN" sz="2400">
                              <a:solidFill>
                                <a:srgbClr val="000000"/>
                              </a:solidFill>
                              <a:effectLst/>
                              <a:latin typeface="Cambria Math" panose="02040503050406030204" pitchFamily="18" charset="0"/>
                              <a:ea typeface="Cambria Math" panose="02040503050406030204" pitchFamily="18" charset="0"/>
                            </a:rPr>
                            <m:t>𝑞</m:t>
                          </m:r>
                        </m:e>
                        <m:sub>
                          <m:r>
                            <a:rPr lang="x-IV_mathan" altLang="zh-CN" sz="2400">
                              <a:solidFill>
                                <a:srgbClr val="000000"/>
                              </a:solidFill>
                              <a:effectLst/>
                              <a:latin typeface="Cambria Math" panose="02040503050406030204" pitchFamily="18" charset="0"/>
                              <a:ea typeface="Cambria Math" panose="02040503050406030204" pitchFamily="18" charset="0"/>
                            </a:rPr>
                            <m:t>𝑘</m:t>
                          </m:r>
                        </m:sub>
                      </m:sSub>
                      <m:r>
                        <a:rPr lang="x-IV_mathan" altLang="zh-CN" sz="2400">
                          <a:solidFill>
                            <a:srgbClr val="000000"/>
                          </a:solidFill>
                          <a:effectLst/>
                          <a:latin typeface="Cambria Math" panose="02040503050406030204" pitchFamily="18" charset="0"/>
                          <a:ea typeface="Cambria Math" panose="02040503050406030204" pitchFamily="18" charset="0"/>
                        </a:rPr>
                        <m:t>=</m:t>
                      </m:r>
                      <m:sSub>
                        <m:sSubPr>
                          <m:ctrlPr>
                            <a:rPr lang="x-IV_mathan" altLang="zh-CN" sz="2400" i="1">
                              <a:solidFill>
                                <a:srgbClr val="000000"/>
                              </a:solidFill>
                              <a:effectLst/>
                              <a:latin typeface="Cambria Math" panose="02040503050406030204" pitchFamily="18" charset="0"/>
                              <a:ea typeface="Cambria Math" panose="02040503050406030204" pitchFamily="18" charset="0"/>
                            </a:rPr>
                          </m:ctrlPr>
                        </m:sSubPr>
                        <m:e>
                          <m:r>
                            <a:rPr lang="x-IV_mathan" altLang="zh-CN" sz="2400">
                              <a:solidFill>
                                <a:srgbClr val="000000"/>
                              </a:solidFill>
                              <a:effectLst/>
                              <a:latin typeface="Cambria Math" panose="02040503050406030204" pitchFamily="18" charset="0"/>
                              <a:ea typeface="Cambria Math" panose="02040503050406030204" pitchFamily="18" charset="0"/>
                            </a:rPr>
                            <m:t>𝑛</m:t>
                          </m:r>
                        </m:e>
                        <m:sub>
                          <m:r>
                            <a:rPr lang="x-IV_mathan" altLang="zh-CN" sz="2400">
                              <a:solidFill>
                                <a:srgbClr val="000000"/>
                              </a:solidFill>
                              <a:effectLst/>
                              <a:latin typeface="Cambria Math" panose="02040503050406030204" pitchFamily="18" charset="0"/>
                              <a:ea typeface="Cambria Math" panose="02040503050406030204" pitchFamily="18" charset="0"/>
                            </a:rPr>
                            <m:t>𝑘</m:t>
                          </m:r>
                        </m:sub>
                      </m:sSub>
                      <m:r>
                        <a:rPr lang="x-IV_mathan" altLang="zh-CN" sz="2400">
                          <a:solidFill>
                            <a:srgbClr val="000000"/>
                          </a:solidFill>
                          <a:effectLst/>
                          <a:latin typeface="Cambria Math" panose="02040503050406030204" pitchFamily="18" charset="0"/>
                          <a:ea typeface="Cambria Math" panose="02040503050406030204" pitchFamily="18" charset="0"/>
                        </a:rPr>
                        <m:t>ℏ,</m:t>
                      </m:r>
                      <m:r>
                        <a:rPr lang="x-IV_mathan" altLang="zh-CN" sz="2400" i="1">
                          <a:solidFill>
                            <a:srgbClr val="000000"/>
                          </a:solidFill>
                          <a:effectLst/>
                          <a:latin typeface="Cambria Math" panose="02040503050406030204" pitchFamily="18" charset="0"/>
                          <a:ea typeface="Cambria Math" panose="02040503050406030204" pitchFamily="18" charset="0"/>
                        </a:rPr>
                        <m:t> </m:t>
                      </m:r>
                      <m:sSub>
                        <m:sSubPr>
                          <m:ctrlPr>
                            <a:rPr lang="x-IV_mathan" altLang="zh-CN" sz="2400" i="1">
                              <a:solidFill>
                                <a:srgbClr val="000000"/>
                              </a:solidFill>
                              <a:effectLst/>
                              <a:latin typeface="Cambria Math" panose="02040503050406030204" pitchFamily="18" charset="0"/>
                              <a:ea typeface="Cambria Math" panose="02040503050406030204" pitchFamily="18" charset="0"/>
                            </a:rPr>
                          </m:ctrlPr>
                        </m:sSubPr>
                        <m:e>
                          <m:r>
                            <a:rPr lang="x-IV_mathan" altLang="zh-CN" sz="2400">
                              <a:solidFill>
                                <a:srgbClr val="000000"/>
                              </a:solidFill>
                              <a:effectLst/>
                              <a:latin typeface="Cambria Math" panose="02040503050406030204" pitchFamily="18" charset="0"/>
                              <a:ea typeface="Cambria Math" panose="02040503050406030204" pitchFamily="18" charset="0"/>
                            </a:rPr>
                            <m:t>𝑛</m:t>
                          </m:r>
                        </m:e>
                        <m:sub>
                          <m:r>
                            <a:rPr lang="x-IV_mathan" altLang="zh-CN" sz="2400">
                              <a:solidFill>
                                <a:srgbClr val="000000"/>
                              </a:solidFill>
                              <a:effectLst/>
                              <a:latin typeface="Cambria Math" panose="02040503050406030204" pitchFamily="18" charset="0"/>
                              <a:ea typeface="Cambria Math" panose="02040503050406030204" pitchFamily="18" charset="0"/>
                            </a:rPr>
                            <m:t>𝑘</m:t>
                          </m:r>
                        </m:sub>
                      </m:sSub>
                      <m:r>
                        <a:rPr lang="x-IV_mathan" altLang="zh-CN" sz="2400">
                          <a:solidFill>
                            <a:srgbClr val="000000"/>
                          </a:solidFill>
                          <a:effectLst/>
                          <a:latin typeface="Cambria Math" panose="02040503050406030204" pitchFamily="18" charset="0"/>
                          <a:ea typeface="Cambria Math" panose="02040503050406030204" pitchFamily="18" charset="0"/>
                        </a:rPr>
                        <m:t>=0,1,2,…</m:t>
                      </m:r>
                      <m:r>
                        <a:rPr lang="x-IV_mathan" altLang="zh-CN" sz="2400" i="1">
                          <a:solidFill>
                            <a:srgbClr val="000000"/>
                          </a:solidFill>
                          <a:effectLst/>
                          <a:latin typeface="Cambria Math" panose="02040503050406030204" pitchFamily="18" charset="0"/>
                          <a:ea typeface="Cambria Math" panose="02040503050406030204" pitchFamily="18" charset="0"/>
                        </a:rPr>
                        <m:t> </m:t>
                      </m:r>
                    </m:oMath>
                  </m:oMathPara>
                </a14:m>
                <a:endParaRPr lang="x-IV_mathan" altLang="zh-CN" sz="2400" dirty="0">
                  <a:solidFill>
                    <a:srgbClr val="000000"/>
                  </a:solidFill>
                  <a:effectLst/>
                  <a:ea typeface="Cambria Math" panose="02040503050406030204" pitchFamily="18" charset="0"/>
                </a:endParaRPr>
              </a:p>
              <a:p>
                <a:endParaRPr lang="zh-CN" altLang="en-US" sz="2400" dirty="0">
                  <a:solidFill>
                    <a:schemeClr val="tx1"/>
                  </a:solidFill>
                </a:endParaRPr>
              </a:p>
              <a:p>
                <a:endParaRPr lang="zh-CN" altLang="en-US" sz="2400"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576" y="1556792"/>
                <a:ext cx="7600097" cy="4896544"/>
              </a:xfrm>
              <a:blipFill>
                <a:blip r:embed="rId3"/>
                <a:stretch>
                  <a:fillRect t="-995"/>
                </a:stretch>
              </a:blipFill>
            </p:spPr>
            <p:txBody>
              <a:bodyPr/>
              <a:lstStyle/>
              <a:p>
                <a:r>
                  <a:rPr lang="zh-CN" altLang="en-US">
                    <a:noFill/>
                  </a:rPr>
                  <a:t> </a:t>
                </a:r>
              </a:p>
            </p:txBody>
          </p:sp>
        </mc:Fallback>
      </mc:AlternateContent>
      <p:sp>
        <p:nvSpPr>
          <p:cNvPr id="2" name="标题 1"/>
          <p:cNvSpPr>
            <a:spLocks noGrp="1"/>
          </p:cNvSpPr>
          <p:nvPr>
            <p:ph type="title"/>
          </p:nvPr>
        </p:nvSpPr>
        <p:spPr>
          <a:xfrm>
            <a:off x="899592" y="471158"/>
            <a:ext cx="6589199" cy="860674"/>
          </a:xfrm>
        </p:spPr>
        <p:txBody>
          <a:bodyPr>
            <a:normAutofit/>
          </a:bodyPr>
          <a:lstStyle/>
          <a:p>
            <a:r>
              <a:rPr lang="en-US" altLang="zh-CN" sz="2800" dirty="0"/>
              <a:t>Bohr</a:t>
            </a:r>
            <a:r>
              <a:rPr lang="zh-CN" altLang="en-US" sz="2800" dirty="0"/>
              <a:t>模型</a:t>
            </a:r>
          </a:p>
        </p:txBody>
      </p:sp>
    </p:spTree>
    <p:extLst>
      <p:ext uri="{BB962C8B-B14F-4D97-AF65-F5344CB8AC3E}">
        <p14:creationId xmlns:p14="http://schemas.microsoft.com/office/powerpoint/2010/main" val="2790698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71021" y="706600"/>
            <a:ext cx="9144000" cy="4503766"/>
          </a:xfrm>
          <a:prstGeom prst="rect">
            <a:avLst/>
          </a:prstGeom>
        </p:spPr>
      </p:pic>
    </p:spTree>
    <p:extLst>
      <p:ext uri="{BB962C8B-B14F-4D97-AF65-F5344CB8AC3E}">
        <p14:creationId xmlns:p14="http://schemas.microsoft.com/office/powerpoint/2010/main" val="1654834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254284"/>
            <a:ext cx="9144000" cy="4349431"/>
          </a:xfrm>
          <a:prstGeom prst="rect">
            <a:avLst/>
          </a:prstGeom>
        </p:spPr>
      </p:pic>
    </p:spTree>
    <p:extLst>
      <p:ext uri="{BB962C8B-B14F-4D97-AF65-F5344CB8AC3E}">
        <p14:creationId xmlns:p14="http://schemas.microsoft.com/office/powerpoint/2010/main" val="352356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57200" y="425559"/>
            <a:ext cx="8156460" cy="488842"/>
          </a:xfrm>
          <a:prstGeom prst="rect">
            <a:avLst/>
          </a:prstGeom>
        </p:spPr>
      </p:pic>
      <p:pic>
        <p:nvPicPr>
          <p:cNvPr id="5" name="图片 4"/>
          <p:cNvPicPr>
            <a:picLocks noChangeAspect="1"/>
          </p:cNvPicPr>
          <p:nvPr/>
        </p:nvPicPr>
        <p:blipFill>
          <a:blip r:embed="rId3"/>
          <a:stretch>
            <a:fillRect/>
          </a:stretch>
        </p:blipFill>
        <p:spPr>
          <a:xfrm>
            <a:off x="-36570" y="914401"/>
            <a:ext cx="9144000" cy="4808927"/>
          </a:xfrm>
          <a:prstGeom prst="rect">
            <a:avLst/>
          </a:prstGeom>
        </p:spPr>
      </p:pic>
    </p:spTree>
    <p:extLst>
      <p:ext uri="{BB962C8B-B14F-4D97-AF65-F5344CB8AC3E}">
        <p14:creationId xmlns:p14="http://schemas.microsoft.com/office/powerpoint/2010/main" val="3216221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srcRect t="1683" b="2007"/>
          <a:stretch/>
        </p:blipFill>
        <p:spPr>
          <a:xfrm>
            <a:off x="339616" y="115410"/>
            <a:ext cx="8464768" cy="6604986"/>
          </a:xfrm>
          <a:prstGeom prst="rect">
            <a:avLst/>
          </a:prstGeom>
        </p:spPr>
      </p:pic>
    </p:spTree>
    <p:extLst>
      <p:ext uri="{BB962C8B-B14F-4D97-AF65-F5344CB8AC3E}">
        <p14:creationId xmlns:p14="http://schemas.microsoft.com/office/powerpoint/2010/main" val="553573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1769269"/>
            <a:ext cx="9144000" cy="3319462"/>
          </a:xfrm>
          <a:prstGeom prst="rect">
            <a:avLst/>
          </a:prstGeom>
        </p:spPr>
      </p:pic>
    </p:spTree>
    <p:extLst>
      <p:ext uri="{BB962C8B-B14F-4D97-AF65-F5344CB8AC3E}">
        <p14:creationId xmlns:p14="http://schemas.microsoft.com/office/powerpoint/2010/main" val="599266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62260"/>
            <a:ext cx="9144000" cy="960330"/>
          </a:xfrm>
          <a:prstGeom prst="rect">
            <a:avLst/>
          </a:prstGeom>
        </p:spPr>
      </p:pic>
      <p:pic>
        <p:nvPicPr>
          <p:cNvPr id="5" name="图片 4"/>
          <p:cNvPicPr>
            <a:picLocks noChangeAspect="1"/>
          </p:cNvPicPr>
          <p:nvPr/>
        </p:nvPicPr>
        <p:blipFill>
          <a:blip r:embed="rId3"/>
          <a:stretch>
            <a:fillRect/>
          </a:stretch>
        </p:blipFill>
        <p:spPr>
          <a:xfrm>
            <a:off x="0" y="1647054"/>
            <a:ext cx="9144000" cy="3563891"/>
          </a:xfrm>
          <a:prstGeom prst="rect">
            <a:avLst/>
          </a:prstGeom>
        </p:spPr>
      </p:pic>
    </p:spTree>
    <p:extLst>
      <p:ext uri="{BB962C8B-B14F-4D97-AF65-F5344CB8AC3E}">
        <p14:creationId xmlns:p14="http://schemas.microsoft.com/office/powerpoint/2010/main" val="46318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14129" y="450176"/>
            <a:ext cx="7272808" cy="887359"/>
          </a:xfrm>
        </p:spPr>
        <p:txBody>
          <a:bodyPr>
            <a:normAutofit fontScale="90000"/>
          </a:bodyPr>
          <a:lstStyle/>
          <a:p>
            <a:r>
              <a:rPr lang="zh-CN" altLang="en-US" sz="3200" dirty="0"/>
              <a:t>波粒二象性（</a:t>
            </a:r>
            <a:r>
              <a:rPr lang="en-US" altLang="zh-CN" sz="3200" dirty="0"/>
              <a:t>wave-particle duality</a:t>
            </a:r>
            <a:r>
              <a:rPr lang="zh-CN" altLang="en-US" sz="3200" dirty="0"/>
              <a:t>）</a:t>
            </a:r>
            <a:br>
              <a:rPr lang="en-US" altLang="zh-CN" sz="3200" dirty="0"/>
            </a:br>
            <a:r>
              <a:rPr lang="zh-CN" altLang="en-US" sz="3200" dirty="0"/>
              <a:t>物质波</a:t>
            </a:r>
          </a:p>
        </p:txBody>
      </p:sp>
      <p:pic>
        <p:nvPicPr>
          <p:cNvPr id="9" name="图片 8"/>
          <p:cNvPicPr>
            <a:picLocks noChangeAspect="1"/>
          </p:cNvPicPr>
          <p:nvPr/>
        </p:nvPicPr>
        <p:blipFill>
          <a:blip r:embed="rId2"/>
          <a:stretch>
            <a:fillRect/>
          </a:stretch>
        </p:blipFill>
        <p:spPr>
          <a:xfrm>
            <a:off x="6859163" y="348432"/>
            <a:ext cx="1655547" cy="2102545"/>
          </a:xfrm>
          <a:prstGeom prst="rect">
            <a:avLst/>
          </a:prstGeom>
        </p:spPr>
      </p:pic>
      <p:sp>
        <p:nvSpPr>
          <p:cNvPr id="10" name="文本框 9"/>
          <p:cNvSpPr txBox="1"/>
          <p:nvPr/>
        </p:nvSpPr>
        <p:spPr>
          <a:xfrm>
            <a:off x="6585512" y="2607588"/>
            <a:ext cx="2202847" cy="400110"/>
          </a:xfrm>
          <a:prstGeom prst="rect">
            <a:avLst/>
          </a:prstGeom>
          <a:noFill/>
        </p:spPr>
        <p:txBody>
          <a:bodyPr wrap="none" rtlCol="0">
            <a:spAutoFit/>
          </a:bodyPr>
          <a:lstStyle/>
          <a:p>
            <a:r>
              <a:rPr lang="en-US" altLang="zh-CN" sz="2000" dirty="0">
                <a:latin typeface="+mj-lt"/>
              </a:rPr>
              <a:t>1929 Nobel Prize</a:t>
            </a:r>
            <a:endParaRPr lang="zh-CN" altLang="en-US" sz="2000" dirty="0">
              <a:latin typeface="+mj-lt"/>
            </a:endParaRPr>
          </a:p>
        </p:txBody>
      </p:sp>
      <mc:AlternateContent xmlns:mc="http://schemas.openxmlformats.org/markup-compatibility/2006" xmlns:a14="http://schemas.microsoft.com/office/drawing/2010/main">
        <mc:Choice Requires="a14">
          <p:sp>
            <p:nvSpPr>
              <p:cNvPr id="3" name="矩形 2"/>
              <p:cNvSpPr/>
              <p:nvPr/>
            </p:nvSpPr>
            <p:spPr>
              <a:xfrm>
                <a:off x="2996060" y="1478757"/>
                <a:ext cx="2108945" cy="8309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C00000"/>
                          </a:solidFill>
                          <a:latin typeface="Cambria Math" panose="02040503050406030204" pitchFamily="18" charset="0"/>
                        </a:rPr>
                        <m:t>𝜆</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h</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𝑝</m:t>
                      </m:r>
                    </m:oMath>
                  </m:oMathPara>
                </a14:m>
                <a:endParaRPr lang="en-US" altLang="zh-CN" sz="2400" dirty="0">
                  <a:solidFill>
                    <a:srgbClr val="000000"/>
                  </a:solidFill>
                  <a:latin typeface="+mn-ea"/>
                </a:endParaRPr>
              </a:p>
              <a:p>
                <a:pPr/>
                <a14:m>
                  <m:oMathPara xmlns:m="http://schemas.openxmlformats.org/officeDocument/2006/math">
                    <m:oMathParaPr>
                      <m:jc m:val="centerGroup"/>
                    </m:oMathParaPr>
                    <m:oMath xmlns:m="http://schemas.openxmlformats.org/officeDocument/2006/math">
                      <m:r>
                        <a:rPr lang="en-US" altLang="zh-CN" sz="2400" i="1" dirty="0">
                          <a:solidFill>
                            <a:srgbClr val="C00000"/>
                          </a:solidFill>
                          <a:latin typeface="Cambria Math" panose="02040503050406030204" pitchFamily="18" charset="0"/>
                        </a:rPr>
                        <m:t>𝐸</m:t>
                      </m:r>
                      <m:r>
                        <a:rPr lang="en-US" altLang="zh-CN" sz="2400" i="1" dirty="0">
                          <a:solidFill>
                            <a:srgbClr val="C00000"/>
                          </a:solidFill>
                          <a:latin typeface="Cambria Math" panose="02040503050406030204" pitchFamily="18" charset="0"/>
                        </a:rPr>
                        <m:t>=</m:t>
                      </m:r>
                      <m:r>
                        <a:rPr lang="en-US" altLang="zh-CN" sz="2400" i="1" dirty="0">
                          <a:solidFill>
                            <a:srgbClr val="C00000"/>
                          </a:solidFill>
                          <a:latin typeface="Cambria Math" panose="02040503050406030204" pitchFamily="18" charset="0"/>
                        </a:rPr>
                        <m:t>h</m:t>
                      </m:r>
                      <m:r>
                        <a:rPr lang="en-US" altLang="zh-CN" sz="2400" i="1" dirty="0">
                          <a:solidFill>
                            <a:srgbClr val="C00000"/>
                          </a:solidFill>
                          <a:latin typeface="Cambria Math" panose="02040503050406030204" pitchFamily="18" charset="0"/>
                        </a:rPr>
                        <m:t>𝜈</m:t>
                      </m:r>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996060" y="1478757"/>
                <a:ext cx="2108945" cy="830997"/>
              </a:xfrm>
              <a:prstGeom prst="rect">
                <a:avLst/>
              </a:prstGeom>
              <a:blipFill>
                <a:blip r:embed="rId3"/>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724825" y="1459180"/>
            <a:ext cx="2164268" cy="3097036"/>
          </a:xfrm>
          <a:prstGeom prst="rect">
            <a:avLst/>
          </a:prstGeom>
        </p:spPr>
      </p:pic>
      <p:pic>
        <p:nvPicPr>
          <p:cNvPr id="5" name="图片 4"/>
          <p:cNvPicPr>
            <a:picLocks noChangeAspect="1"/>
          </p:cNvPicPr>
          <p:nvPr/>
        </p:nvPicPr>
        <p:blipFill>
          <a:blip r:embed="rId5"/>
          <a:stretch>
            <a:fillRect/>
          </a:stretch>
        </p:blipFill>
        <p:spPr>
          <a:xfrm>
            <a:off x="3549434" y="2572668"/>
            <a:ext cx="2071156" cy="3967095"/>
          </a:xfrm>
          <a:prstGeom prst="rect">
            <a:avLst/>
          </a:prstGeom>
        </p:spPr>
      </p:pic>
      <p:pic>
        <p:nvPicPr>
          <p:cNvPr id="8" name="图片 7"/>
          <p:cNvPicPr>
            <a:picLocks noChangeAspect="1"/>
          </p:cNvPicPr>
          <p:nvPr/>
        </p:nvPicPr>
        <p:blipFill>
          <a:blip r:embed="rId6">
            <a:clrChange>
              <a:clrFrom>
                <a:srgbClr val="FFFFFF"/>
              </a:clrFrom>
              <a:clrTo>
                <a:srgbClr val="FFFFFF">
                  <a:alpha val="0"/>
                </a:srgbClr>
              </a:clrTo>
            </a:clrChange>
          </a:blip>
          <a:stretch>
            <a:fillRect/>
          </a:stretch>
        </p:blipFill>
        <p:spPr>
          <a:xfrm>
            <a:off x="5769667" y="3091846"/>
            <a:ext cx="3018692" cy="2928738"/>
          </a:xfrm>
          <a:prstGeom prst="rect">
            <a:avLst/>
          </a:prstGeom>
        </p:spPr>
      </p:pic>
    </p:spTree>
    <p:extLst>
      <p:ext uri="{BB962C8B-B14F-4D97-AF65-F5344CB8AC3E}">
        <p14:creationId xmlns:p14="http://schemas.microsoft.com/office/powerpoint/2010/main" val="2302060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000" dirty="0">
                <a:latin typeface="黑体" panose="02010609060101010101" pitchFamily="49" charset="-122"/>
                <a:ea typeface="黑体" panose="02010609060101010101" pitchFamily="49" charset="-122"/>
              </a:rPr>
              <a:t>在各类实物粒子中，电子的质量最小，当它低速运动时，相应的波长较长</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1925 </a:t>
            </a:r>
            <a:r>
              <a:rPr lang="zh-CN" altLang="en-US" sz="2000" dirty="0">
                <a:latin typeface="黑体" panose="02010609060101010101" pitchFamily="49" charset="-122"/>
                <a:ea typeface="黑体" panose="02010609060101010101" pitchFamily="49" charset="-122"/>
              </a:rPr>
              <a:t>年，戴维孙和革末在做电子在镍</a:t>
            </a:r>
            <a:r>
              <a:rPr lang="en-US" altLang="zh-CN" sz="2000" dirty="0">
                <a:latin typeface="黑体" panose="02010609060101010101" pitchFamily="49" charset="-122"/>
                <a:ea typeface="黑体" panose="02010609060101010101" pitchFamily="49" charset="-122"/>
              </a:rPr>
              <a:t>( Ni) </a:t>
            </a:r>
            <a:r>
              <a:rPr lang="zh-CN" altLang="en-US" sz="2000" dirty="0">
                <a:latin typeface="黑体" panose="02010609060101010101" pitchFamily="49" charset="-122"/>
                <a:ea typeface="黑体" panose="02010609060101010101" pitchFamily="49" charset="-122"/>
              </a:rPr>
              <a:t>中的散射实验时，由于一次偶然的破坏真空事故，致使镍被氧化了，为了还原，他们采取对镍加热处理，结果镍形成了单晶结构，从而第一次得到了电子在晶体中的衍射现象（还不知道德布罗意）</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1927</a:t>
            </a:r>
            <a:r>
              <a:rPr lang="zh-CN" altLang="en-US" sz="2000" dirty="0">
                <a:latin typeface="黑体" panose="02010609060101010101" pitchFamily="49" charset="-122"/>
                <a:ea typeface="黑体" panose="02010609060101010101" pitchFamily="49" charset="-122"/>
              </a:rPr>
              <a:t>年，在知道了物质波概念之后，改进了实验</a:t>
            </a:r>
          </a:p>
        </p:txBody>
      </p:sp>
      <p:sp>
        <p:nvSpPr>
          <p:cNvPr id="2" name="标题 1"/>
          <p:cNvSpPr>
            <a:spLocks noGrp="1"/>
          </p:cNvSpPr>
          <p:nvPr>
            <p:ph type="title"/>
          </p:nvPr>
        </p:nvSpPr>
        <p:spPr/>
        <p:txBody>
          <a:bodyPr>
            <a:normAutofit/>
          </a:bodyPr>
          <a:lstStyle/>
          <a:p>
            <a:r>
              <a:rPr lang="zh-CN" altLang="en-US" sz="3200" dirty="0">
                <a:latin typeface="黑体" panose="02010609060101010101" pitchFamily="49" charset="-122"/>
                <a:ea typeface="黑体" panose="02010609060101010101" pitchFamily="49" charset="-122"/>
              </a:rPr>
              <a:t>戴维孙</a:t>
            </a:r>
            <a:r>
              <a:rPr lang="en-US" altLang="zh-CN" sz="3200" dirty="0">
                <a:latin typeface="黑体" panose="02010609060101010101" pitchFamily="49" charset="-122"/>
                <a:ea typeface="黑体" panose="02010609060101010101" pitchFamily="49" charset="-122"/>
              </a:rPr>
              <a:t>(Davisson)-</a:t>
            </a:r>
            <a:r>
              <a:rPr lang="zh-CN" altLang="en-US" sz="3200" dirty="0">
                <a:latin typeface="黑体" panose="02010609060101010101" pitchFamily="49" charset="-122"/>
                <a:ea typeface="黑体" panose="02010609060101010101" pitchFamily="49" charset="-122"/>
              </a:rPr>
              <a:t>革末</a:t>
            </a:r>
            <a:r>
              <a:rPr lang="en-US" altLang="zh-CN" sz="3200" dirty="0">
                <a:latin typeface="黑体" panose="02010609060101010101" pitchFamily="49" charset="-122"/>
                <a:ea typeface="黑体" panose="02010609060101010101" pitchFamily="49" charset="-122"/>
              </a:rPr>
              <a:t>(</a:t>
            </a:r>
            <a:r>
              <a:rPr lang="en-US" altLang="zh-CN" sz="3200" dirty="0" err="1">
                <a:latin typeface="黑体" panose="02010609060101010101" pitchFamily="49" charset="-122"/>
                <a:ea typeface="黑体" panose="02010609060101010101" pitchFamily="49" charset="-122"/>
              </a:rPr>
              <a:t>Germer</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实验</a:t>
            </a:r>
          </a:p>
        </p:txBody>
      </p:sp>
      <p:pic>
        <p:nvPicPr>
          <p:cNvPr id="4" name="图片 3"/>
          <p:cNvPicPr>
            <a:picLocks noChangeAspect="1"/>
          </p:cNvPicPr>
          <p:nvPr/>
        </p:nvPicPr>
        <p:blipFill>
          <a:blip r:embed="rId2"/>
          <a:stretch>
            <a:fillRect/>
          </a:stretch>
        </p:blipFill>
        <p:spPr>
          <a:xfrm>
            <a:off x="106524" y="3950725"/>
            <a:ext cx="2738265" cy="2779257"/>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2835842" y="3756926"/>
            <a:ext cx="3504329" cy="3131362"/>
          </a:xfrm>
          <a:prstGeom prst="rect">
            <a:avLst/>
          </a:prstGeom>
        </p:spPr>
      </p:pic>
      <p:pic>
        <p:nvPicPr>
          <p:cNvPr id="8" name="图片 7"/>
          <p:cNvPicPr>
            <a:picLocks noChangeAspect="1"/>
          </p:cNvPicPr>
          <p:nvPr/>
        </p:nvPicPr>
        <p:blipFill>
          <a:blip r:embed="rId4" cstate="print"/>
          <a:stretch>
            <a:fillRect/>
          </a:stretch>
        </p:blipFill>
        <p:spPr>
          <a:xfrm>
            <a:off x="6103778" y="4149080"/>
            <a:ext cx="3040222" cy="2236252"/>
          </a:xfrm>
          <a:prstGeom prst="rect">
            <a:avLst/>
          </a:prstGeom>
        </p:spPr>
      </p:pic>
    </p:spTree>
    <p:extLst>
      <p:ext uri="{BB962C8B-B14F-4D97-AF65-F5344CB8AC3E}">
        <p14:creationId xmlns:p14="http://schemas.microsoft.com/office/powerpoint/2010/main" val="135704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extLst>
                  <p:ext uri="{D42A27DB-BD31-4B8C-83A1-F6EECF244321}">
                    <p14:modId xmlns:p14="http://schemas.microsoft.com/office/powerpoint/2010/main" val="3425503818"/>
                  </p:ext>
                </p:extLst>
              </p:nvPr>
            </p:nvGraphicFramePr>
            <p:xfrm>
              <a:off x="457200" y="2308194"/>
              <a:ext cx="8229600" cy="288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内容占位符 3"/>
              <p:cNvGraphicFramePr>
                <a:graphicFrameLocks noGrp="1"/>
              </p:cNvGraphicFramePr>
              <p:nvPr>
                <p:ph idx="1"/>
                <p:extLst>
                  <p:ext uri="{D42A27DB-BD31-4B8C-83A1-F6EECF244321}">
                    <p14:modId xmlns:p14="http://schemas.microsoft.com/office/powerpoint/2010/main" val="3425503818"/>
                  </p:ext>
                </p:extLst>
              </p:nvPr>
            </p:nvGraphicFramePr>
            <p:xfrm>
              <a:off x="457200" y="2308194"/>
              <a:ext cx="8229600" cy="28852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3" name="标题 2"/>
          <p:cNvSpPr>
            <a:spLocks noGrp="1"/>
          </p:cNvSpPr>
          <p:nvPr>
            <p:ph type="title"/>
          </p:nvPr>
        </p:nvSpPr>
        <p:spPr/>
        <p:txBody>
          <a:bodyPr/>
          <a:lstStyle/>
          <a:p>
            <a:r>
              <a:rPr lang="zh-CN" altLang="en-US" dirty="0"/>
              <a:t>目前我们所知的量子</a:t>
            </a:r>
          </a:p>
        </p:txBody>
      </p:sp>
    </p:spTree>
    <p:extLst>
      <p:ext uri="{BB962C8B-B14F-4D97-AF65-F5344CB8AC3E}">
        <p14:creationId xmlns:p14="http://schemas.microsoft.com/office/powerpoint/2010/main" val="1292893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8"/>
                <a:ext cx="5042452" cy="4525962"/>
              </a:xfrm>
            </p:spPr>
            <p:txBody>
              <a:bodyPr/>
              <a:lstStyle/>
              <a:p>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0" smtClean="0">
                            <a:latin typeface="Cambria Math" panose="02040503050406030204" pitchFamily="18" charset="0"/>
                          </a:rPr>
                          <m:t>𝛻</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𝜓</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8</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𝜋</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𝑚</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ℏ</m:t>
                            </m:r>
                          </m:e>
                          <m:sup>
                            <m:r>
                              <a:rPr lang="en-US" altLang="zh-CN" sz="2000" b="0" i="1" smtClean="0">
                                <a:latin typeface="Cambria Math" panose="02040503050406030204" pitchFamily="18" charset="0"/>
                              </a:rPr>
                              <m:t>2</m:t>
                            </m:r>
                          </m:sup>
                        </m:sSup>
                      </m:den>
                    </m:f>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e>
                    </m:d>
                    <m:r>
                      <a:rPr lang="en-US" altLang="zh-CN" sz="2000" b="0" i="1" smtClean="0">
                        <a:latin typeface="Cambria Math" panose="02040503050406030204" pitchFamily="18" charset="0"/>
                      </a:rPr>
                      <m:t>𝜓</m:t>
                    </m:r>
                    <m:r>
                      <a:rPr lang="en-US" altLang="zh-CN" sz="2000" b="0" i="1" smtClean="0">
                        <a:latin typeface="Cambria Math" panose="02040503050406030204" pitchFamily="18" charset="0"/>
                      </a:rPr>
                      <m:t>=0</m:t>
                    </m:r>
                  </m:oMath>
                </a14:m>
                <a:endParaRPr lang="en-US" altLang="zh-CN" sz="2000" b="0" dirty="0"/>
              </a:p>
              <a:p>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𝜓</m:t>
                    </m:r>
                    <m:r>
                      <a:rPr lang="en-US" altLang="zh-CN" b="0" i="1">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𝑚𝑖</m:t>
                        </m:r>
                      </m:num>
                      <m:den>
                        <m:r>
                          <a:rPr lang="en-US" altLang="zh-CN" sz="2000" b="0" i="1" smtClean="0">
                            <a:latin typeface="Cambria Math" panose="02040503050406030204" pitchFamily="18" charset="0"/>
                          </a:rPr>
                          <m:t>h</m:t>
                        </m:r>
                      </m:den>
                    </m:f>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𝜓</m:t>
                        </m:r>
                      </m:e>
                    </m:acc>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8</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𝜋</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𝑚</m:t>
                        </m:r>
                        <m:r>
                          <a:rPr lang="en-US" altLang="zh-CN" sz="2000" b="0" i="1" smtClean="0">
                            <a:latin typeface="Cambria Math" panose="02040503050406030204" pitchFamily="18" charset="0"/>
                          </a:rPr>
                          <m:t>𝑉</m:t>
                        </m:r>
                      </m:num>
                      <m:den>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h</m:t>
                            </m:r>
                          </m:e>
                          <m:sup>
                            <m:r>
                              <a:rPr lang="en-US" altLang="zh-CN" sz="2000" i="1">
                                <a:latin typeface="Cambria Math" panose="02040503050406030204" pitchFamily="18" charset="0"/>
                              </a:rPr>
                              <m:t>2</m:t>
                            </m:r>
                          </m:sup>
                        </m:sSup>
                      </m:den>
                    </m:f>
                    <m:r>
                      <a:rPr lang="en-US" altLang="zh-CN" sz="2000" i="1">
                        <a:latin typeface="Cambria Math" panose="02040503050406030204" pitchFamily="18" charset="0"/>
                      </a:rPr>
                      <m:t>𝜓</m:t>
                    </m:r>
                    <m:r>
                      <a:rPr lang="en-US" altLang="zh-CN" sz="2000" i="1">
                        <a:latin typeface="Cambria Math" panose="02040503050406030204" pitchFamily="18" charset="0"/>
                      </a:rPr>
                      <m:t>=0</m:t>
                    </m:r>
                  </m:oMath>
                </a14:m>
                <a:endParaRPr lang="en-US" altLang="zh-CN" sz="2000" b="0" dirty="0"/>
              </a:p>
              <a:p>
                <a:pPr marL="82153" indent="0" algn="ctr">
                  <a:buNone/>
                </a:pPr>
                <a:r>
                  <a:rPr lang="zh-CN" altLang="en-US" sz="2000" dirty="0"/>
                  <a:t>欧文用他的</a:t>
                </a:r>
                <a14:m>
                  <m:oMath xmlns:m="http://schemas.openxmlformats.org/officeDocument/2006/math">
                    <m:r>
                      <a:rPr lang="en-US" altLang="zh-CN" sz="2000" b="0" i="1" smtClean="0">
                        <a:latin typeface="Cambria Math" panose="02040503050406030204" pitchFamily="18" charset="0"/>
                      </a:rPr>
                      <m:t>𝜓</m:t>
                    </m:r>
                  </m:oMath>
                </a14:m>
                <a:r>
                  <a:rPr lang="zh-CN" altLang="en-US" sz="2000" b="0" dirty="0"/>
                  <a:t>，计算起来真灵通；</a:t>
                </a:r>
                <a:endParaRPr lang="en-US" altLang="zh-CN" sz="2000" b="0" dirty="0"/>
              </a:p>
              <a:p>
                <a:pPr marL="82153" indent="0" algn="ctr">
                  <a:buNone/>
                </a:pPr>
                <a:r>
                  <a:rPr lang="zh-CN" altLang="en-US" sz="2000" dirty="0"/>
                  <a:t>但</a:t>
                </a:r>
                <a14:m>
                  <m:oMath xmlns:m="http://schemas.openxmlformats.org/officeDocument/2006/math">
                    <m:r>
                      <a:rPr lang="en-US" altLang="zh-CN" sz="2000" b="0" i="1" smtClean="0">
                        <a:latin typeface="Cambria Math" panose="02040503050406030204" pitchFamily="18" charset="0"/>
                      </a:rPr>
                      <m:t>𝜓</m:t>
                    </m:r>
                  </m:oMath>
                </a14:m>
                <a:r>
                  <a:rPr lang="zh-CN" altLang="en-US" sz="2000" b="0" dirty="0"/>
                  <a:t>真正代表什么，没人能够说得清。</a:t>
                </a:r>
                <a:endParaRPr lang="en-US" altLang="zh-CN" sz="2000" b="0" dirty="0"/>
              </a:p>
              <a:p>
                <a:pPr marL="82153" indent="0" algn="r">
                  <a:buNone/>
                </a:pPr>
                <a:r>
                  <a:rPr lang="en-US" altLang="zh-CN" sz="2000" dirty="0"/>
                  <a:t>——</a:t>
                </a:r>
                <a:r>
                  <a:rPr lang="en-US" altLang="zh-CN" sz="2000" dirty="0" err="1"/>
                  <a:t>Hückel</a:t>
                </a:r>
                <a:endParaRPr lang="en-US" altLang="zh-CN" sz="2000" dirty="0"/>
              </a:p>
              <a:p>
                <a:r>
                  <a:rPr lang="zh-CN" altLang="en-US" sz="2000" dirty="0"/>
                  <a:t>波包？</a:t>
                </a:r>
                <a:r>
                  <a:rPr lang="en-US" altLang="zh-CN" sz="2000" dirty="0"/>
                  <a:t>——</a:t>
                </a:r>
                <a:r>
                  <a:rPr lang="zh-CN" altLang="en-US" sz="2000" dirty="0"/>
                  <a:t>电子越变越大？</a:t>
                </a:r>
                <a:endParaRPr lang="en-US" altLang="zh-CN" sz="2000" dirty="0"/>
              </a:p>
              <a:p>
                <a:r>
                  <a:rPr lang="zh-CN" altLang="en-US" sz="2000" b="0" dirty="0"/>
                  <a:t>疏密波？</a:t>
                </a:r>
                <a:endParaRPr lang="en-US" altLang="zh-CN" sz="2000" b="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8"/>
                <a:ext cx="5042452" cy="4525962"/>
              </a:xfrm>
              <a:blipFill>
                <a:blip r:embed="rId2"/>
                <a:stretch>
                  <a:fillRect r="-12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3200" dirty="0" err="1">
                <a:effectLst/>
              </a:rPr>
              <a:t>Schorödinger</a:t>
            </a:r>
            <a:r>
              <a:rPr lang="zh-CN" altLang="zh-CN" sz="3200" dirty="0">
                <a:effectLst/>
              </a:rPr>
              <a:t>方程</a:t>
            </a:r>
            <a:endParaRPr lang="zh-CN" altLang="en-US" sz="3200" dirty="0"/>
          </a:p>
        </p:txBody>
      </p:sp>
      <p:pic>
        <p:nvPicPr>
          <p:cNvPr id="4" name="图片 3"/>
          <p:cNvPicPr>
            <a:picLocks noChangeAspect="1"/>
          </p:cNvPicPr>
          <p:nvPr/>
        </p:nvPicPr>
        <p:blipFill>
          <a:blip r:embed="rId3"/>
          <a:stretch>
            <a:fillRect/>
          </a:stretch>
        </p:blipFill>
        <p:spPr>
          <a:xfrm>
            <a:off x="6309928" y="274638"/>
            <a:ext cx="2520280" cy="3172588"/>
          </a:xfrm>
          <a:prstGeom prst="rect">
            <a:avLst/>
          </a:prstGeom>
        </p:spPr>
      </p:pic>
      <p:sp>
        <p:nvSpPr>
          <p:cNvPr id="5" name="矩形 4"/>
          <p:cNvSpPr/>
          <p:nvPr/>
        </p:nvSpPr>
        <p:spPr>
          <a:xfrm>
            <a:off x="6147656" y="3470516"/>
            <a:ext cx="2538536" cy="1015663"/>
          </a:xfrm>
          <a:prstGeom prst="rect">
            <a:avLst/>
          </a:prstGeom>
        </p:spPr>
        <p:txBody>
          <a:bodyPr wrap="square">
            <a:spAutoFit/>
          </a:bodyPr>
          <a:lstStyle/>
          <a:p>
            <a:pPr algn="ctr"/>
            <a:r>
              <a:rPr lang="en-US" altLang="zh-CN" sz="2000" dirty="0"/>
              <a:t>Erwin Schrödinger</a:t>
            </a:r>
          </a:p>
          <a:p>
            <a:pPr algn="ctr"/>
            <a:r>
              <a:rPr lang="en-US" altLang="zh-CN" sz="2000" dirty="0"/>
              <a:t>1887.8.12</a:t>
            </a:r>
            <a:r>
              <a:rPr lang="zh-CN" altLang="en-US" sz="2000" dirty="0"/>
              <a:t>－</a:t>
            </a:r>
            <a:r>
              <a:rPr lang="en-US" altLang="zh-CN" sz="2000" dirty="0"/>
              <a:t>1961.1.4</a:t>
            </a:r>
          </a:p>
          <a:p>
            <a:pPr algn="ctr"/>
            <a:r>
              <a:rPr lang="en-US" altLang="zh-CN" sz="2000" dirty="0"/>
              <a:t>1933 Nobel Prize</a:t>
            </a:r>
            <a:endParaRPr lang="zh-CN" altLang="en-US" sz="2000" dirty="0"/>
          </a:p>
        </p:txBody>
      </p:sp>
    </p:spTree>
    <p:extLst>
      <p:ext uri="{BB962C8B-B14F-4D97-AF65-F5344CB8AC3E}">
        <p14:creationId xmlns:p14="http://schemas.microsoft.com/office/powerpoint/2010/main" val="2662781012"/>
      </p:ext>
    </p:extLst>
  </p:cSld>
  <p:clrMapOvr>
    <a:masterClrMapping/>
  </p:clrMapOvr>
</p:sld>
</file>

<file path=ppt/theme/_rels/theme7.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ountia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untian top" id="{379B01D1-CBBF-45AF-A54B-B40B69C98B7F}" vid="{C7FC04EE-FCF3-40E5-8787-E350F9FD009F}"/>
    </a:ext>
  </a:extLst>
</a:theme>
</file>

<file path=ppt/theme/theme2.xml><?xml version="1.0" encoding="utf-8"?>
<a:theme xmlns:a="http://schemas.openxmlformats.org/drawingml/2006/main" name="16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7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mountia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untian top" id="{379B01D1-CBBF-45AF-A54B-B40B69C98B7F}" vid="{C7FC04EE-FCF3-40E5-8787-E350F9FD009F}"/>
    </a:ext>
  </a:extLst>
</a:theme>
</file>

<file path=ppt/theme/theme5.xml><?xml version="1.0" encoding="utf-8"?>
<a:theme xmlns:a="http://schemas.openxmlformats.org/drawingml/2006/main" name="18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9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微软雅黑"/>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mountian top</Template>
  <TotalTime>7831</TotalTime>
  <Words>4287</Words>
  <Application>Microsoft Office PowerPoint</Application>
  <PresentationFormat>全屏显示(4:3)</PresentationFormat>
  <Paragraphs>249</Paragraphs>
  <Slides>55</Slides>
  <Notes>1</Notes>
  <HiddenSlides>0</HiddenSlides>
  <MMClips>0</MMClips>
  <ScaleCrop>false</ScaleCrop>
  <HeadingPairs>
    <vt:vector size="8" baseType="variant">
      <vt:variant>
        <vt:lpstr>已用的字体</vt:lpstr>
      </vt:variant>
      <vt:variant>
        <vt:i4>18</vt:i4>
      </vt:variant>
      <vt:variant>
        <vt:lpstr>主题</vt:lpstr>
      </vt:variant>
      <vt:variant>
        <vt:i4>7</vt:i4>
      </vt:variant>
      <vt:variant>
        <vt:lpstr>嵌入 OLE 服务器</vt:lpstr>
      </vt:variant>
      <vt:variant>
        <vt:i4>1</vt:i4>
      </vt:variant>
      <vt:variant>
        <vt:lpstr>幻灯片标题</vt:lpstr>
      </vt:variant>
      <vt:variant>
        <vt:i4>55</vt:i4>
      </vt:variant>
    </vt:vector>
  </HeadingPairs>
  <TitlesOfParts>
    <vt:vector size="81" baseType="lpstr">
      <vt:lpstr>新細明體</vt:lpstr>
      <vt:lpstr>黑体</vt:lpstr>
      <vt:lpstr>华文细黑</vt:lpstr>
      <vt:lpstr>SimSun</vt:lpstr>
      <vt:lpstr>SimSun</vt:lpstr>
      <vt:lpstr>Microsoft YaHei</vt:lpstr>
      <vt:lpstr>Microsoft YaHei</vt:lpstr>
      <vt:lpstr>Arial</vt:lpstr>
      <vt:lpstr>Calibri</vt:lpstr>
      <vt:lpstr>Cambria Math</vt:lpstr>
      <vt:lpstr>Garamond</vt:lpstr>
      <vt:lpstr>Impact</vt:lpstr>
      <vt:lpstr>Lucida Sans Unicode</vt:lpstr>
      <vt:lpstr>Times New Roman</vt:lpstr>
      <vt:lpstr>Verdana</vt:lpstr>
      <vt:lpstr>Wingdings</vt:lpstr>
      <vt:lpstr>Wingdings 2</vt:lpstr>
      <vt:lpstr>Wingdings 3</vt:lpstr>
      <vt:lpstr>mountian top</vt:lpstr>
      <vt:lpstr>16_Mountain Top</vt:lpstr>
      <vt:lpstr>17_Mountain Top</vt:lpstr>
      <vt:lpstr>1_mountian top</vt:lpstr>
      <vt:lpstr>18_Mountain Top</vt:lpstr>
      <vt:lpstr>19_Mountain Top</vt:lpstr>
      <vt:lpstr>主题1</vt:lpstr>
      <vt:lpstr>Equation</vt:lpstr>
      <vt:lpstr>第2章波函数与Schorödinger方程</vt:lpstr>
      <vt:lpstr>量子 (quantum) 学说与Planck常数</vt:lpstr>
      <vt:lpstr>PowerPoint 演示文稿</vt:lpstr>
      <vt:lpstr>康普顿散射 (Compton Scattering)</vt:lpstr>
      <vt:lpstr>Bohr模型</vt:lpstr>
      <vt:lpstr>波粒二象性（wave-particle duality） 物质波</vt:lpstr>
      <vt:lpstr>戴维孙(Davisson)-革末(Germer)实验</vt:lpstr>
      <vt:lpstr>目前我们所知的量子</vt:lpstr>
      <vt:lpstr>Schorödinger方程</vt:lpstr>
      <vt:lpstr>玻恩的波函数统计诠释——骰子物理学（probabilistic interpretation）</vt:lpstr>
      <vt:lpstr>电子的双缝干涉实验 (Double-slit interference)</vt:lpstr>
      <vt:lpstr>统计诠释对波函数的要求</vt:lpstr>
      <vt:lpstr>多粒子体系的波函数</vt:lpstr>
      <vt:lpstr>动量分布概率</vt:lpstr>
      <vt:lpstr>不确定关系（Uncertainty principle） 测不准原理（误！）</vt:lpstr>
      <vt:lpstr>PowerPoint 演示文稿</vt:lpstr>
      <vt:lpstr>既然坐标和动量不能同时同时取确定值，没有了相空间，波函数如何处理坐标和动量</vt:lpstr>
      <vt:lpstr>力学量的平均值和算符的引进</vt:lpstr>
      <vt:lpstr>坐标表象中动量p什么样 </vt:lpstr>
      <vt:lpstr>算符</vt:lpstr>
      <vt:lpstr>Schrödinger方程</vt:lpstr>
      <vt:lpstr>关于Schrödinger方程的讨论——定域的概率守恒</vt:lpstr>
      <vt:lpstr>关于Schrödinger方程的讨论——波函数的物理意义</vt:lpstr>
      <vt:lpstr>PowerPoint 演示文稿</vt:lpstr>
      <vt:lpstr>  如何确定定态 Schrödinger 方程（能量本征方程） H ̂ψ=Eψ 中的E </vt:lpstr>
      <vt:lpstr>H ̂的可能取值为E_1,E_2,…,E_n, 这些值对应的几率？</vt:lpstr>
      <vt:lpstr>Schrödinger 方程的普遍表达式</vt:lpstr>
      <vt:lpstr>态叠加原理</vt:lpstr>
      <vt:lpstr>PowerPoint 演示文稿</vt:lpstr>
      <vt:lpstr>第一章习题分析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刘昊迪</dc:creator>
  <cp:lastModifiedBy>刘昊迪</cp:lastModifiedBy>
  <cp:revision>265</cp:revision>
  <dcterms:created xsi:type="dcterms:W3CDTF">2015-02-16T02:36:18Z</dcterms:created>
  <dcterms:modified xsi:type="dcterms:W3CDTF">2017-04-07T11:31:37Z</dcterms:modified>
</cp:coreProperties>
</file>